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8" r:id="rId4"/>
    <p:sldId id="279" r:id="rId5"/>
    <p:sldId id="276" r:id="rId6"/>
    <p:sldId id="270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06" autoAdjust="0"/>
  </p:normalViewPr>
  <p:slideViewPr>
    <p:cSldViewPr snapToGrid="0" snapToObjects="1">
      <p:cViewPr varScale="1">
        <p:scale>
          <a:sx n="99" d="100"/>
          <a:sy n="99" d="100"/>
        </p:scale>
        <p:origin x="102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2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6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0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0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27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27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7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28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66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4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2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Leather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01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9880"/>
            <a:ext cx="2133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69880"/>
            <a:ext cx="2895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9880"/>
            <a:ext cx="2133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150" advClick="0" advTm="15000"/>
    </mc:Choice>
    <mc:Fallback xmlns="">
      <p:transition advClick="0" advTm="15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ather_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Frutiger LT Std 55 Roman"/>
              </a:rPr>
              <a:t>Chrome River Review</a:t>
            </a:r>
          </a:p>
        </p:txBody>
      </p:sp>
    </p:spTree>
    <p:extLst>
      <p:ext uri="{BB962C8B-B14F-4D97-AF65-F5344CB8AC3E}">
        <p14:creationId xmlns:p14="http://schemas.microsoft.com/office/powerpoint/2010/main" val="422062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Chrome River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Chrome River</a:t>
            </a:r>
            <a:endParaRPr lang="en-US" dirty="0"/>
          </a:p>
          <a:p>
            <a:pPr lvl="1"/>
            <a:r>
              <a:rPr lang="en-US" dirty="0"/>
              <a:t>Expense management solution (Travel / Purchase)</a:t>
            </a:r>
          </a:p>
          <a:p>
            <a:pPr lvl="1"/>
            <a:r>
              <a:rPr lang="en-US" dirty="0"/>
              <a:t>Direct competitor with Concur </a:t>
            </a:r>
          </a:p>
          <a:p>
            <a:pPr lvl="1"/>
            <a:r>
              <a:rPr lang="en-US" dirty="0"/>
              <a:t>Chrome River has risen to the top of the industry while Concur has been static </a:t>
            </a:r>
          </a:p>
          <a:p>
            <a:pPr lvl="1"/>
            <a:r>
              <a:rPr lang="en-US" dirty="0"/>
              <a:t>Brings new benefits to the TAMU System </a:t>
            </a:r>
          </a:p>
        </p:txBody>
      </p:sp>
    </p:spTree>
    <p:extLst>
      <p:ext uri="{BB962C8B-B14F-4D97-AF65-F5344CB8AC3E}">
        <p14:creationId xmlns:p14="http://schemas.microsoft.com/office/powerpoint/2010/main" val="212909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Traveler Efficiency</a:t>
            </a:r>
            <a:endParaRPr lang="en-US" dirty="0"/>
          </a:p>
          <a:p>
            <a:pPr lvl="1"/>
            <a:r>
              <a:rPr lang="en-US" dirty="0"/>
              <a:t>Booking Tool</a:t>
            </a:r>
          </a:p>
          <a:p>
            <a:pPr lvl="2"/>
            <a:r>
              <a:rPr lang="en-US" dirty="0"/>
              <a:t>User-friendly interface</a:t>
            </a:r>
          </a:p>
          <a:p>
            <a:pPr lvl="2"/>
            <a:r>
              <a:rPr lang="en-US" dirty="0"/>
              <a:t>More intuitive and efficient</a:t>
            </a:r>
          </a:p>
          <a:p>
            <a:pPr lvl="2"/>
            <a:r>
              <a:rPr lang="en-US" dirty="0"/>
              <a:t>Similar to some of the best online booking tools in the marketplace</a:t>
            </a:r>
          </a:p>
          <a:p>
            <a:pPr lvl="2"/>
            <a:r>
              <a:rPr lang="en-US" dirty="0"/>
              <a:t>Delegates can still book on behalf of traveler</a:t>
            </a:r>
          </a:p>
          <a:p>
            <a:pPr lvl="2"/>
            <a:r>
              <a:rPr lang="en-US" dirty="0"/>
              <a:t>Traveler rewards can continue to be used</a:t>
            </a:r>
          </a:p>
          <a:p>
            <a:pPr lvl="2"/>
            <a:r>
              <a:rPr lang="en-US" dirty="0"/>
              <a:t>Will remain preferred, but optional</a:t>
            </a:r>
          </a:p>
        </p:txBody>
      </p:sp>
    </p:spTree>
    <p:extLst>
      <p:ext uri="{BB962C8B-B14F-4D97-AF65-F5344CB8AC3E}">
        <p14:creationId xmlns:p14="http://schemas.microsoft.com/office/powerpoint/2010/main" val="230869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Traveler / Cardholder Efficiency</a:t>
            </a:r>
            <a:endParaRPr lang="en-US" dirty="0"/>
          </a:p>
          <a:p>
            <a:pPr lvl="1"/>
            <a:r>
              <a:rPr lang="en-US" dirty="0"/>
              <a:t>Expense Management</a:t>
            </a:r>
          </a:p>
          <a:p>
            <a:pPr lvl="2"/>
            <a:r>
              <a:rPr lang="en-US" dirty="0"/>
              <a:t>One card solution</a:t>
            </a:r>
          </a:p>
          <a:p>
            <a:pPr lvl="3"/>
            <a:r>
              <a:rPr lang="en-US" dirty="0"/>
              <a:t>Combine travel and payment card into a single card</a:t>
            </a:r>
          </a:p>
          <a:p>
            <a:pPr lvl="2"/>
            <a:r>
              <a:rPr lang="en-US" dirty="0"/>
              <a:t>Configuration</a:t>
            </a:r>
          </a:p>
          <a:p>
            <a:pPr lvl="3"/>
            <a:r>
              <a:rPr lang="en-US" dirty="0"/>
              <a:t>Allows delegate to create and submit on behalf of traveler</a:t>
            </a:r>
          </a:p>
          <a:p>
            <a:pPr lvl="3"/>
            <a:r>
              <a:rPr lang="en-US" dirty="0"/>
              <a:t>Traveler certifies via email without the need to login to system</a:t>
            </a:r>
          </a:p>
          <a:p>
            <a:pPr lvl="3"/>
            <a:r>
              <a:rPr lang="en-US" dirty="0"/>
              <a:t>Delegates can also act on behalf of traveler in the mobile app</a:t>
            </a:r>
          </a:p>
          <a:p>
            <a:pPr lvl="3"/>
            <a:r>
              <a:rPr lang="en-US" dirty="0"/>
              <a:t>Delegates have improved visibility to help manage expenses</a:t>
            </a:r>
          </a:p>
          <a:p>
            <a:pPr lvl="2"/>
            <a:r>
              <a:rPr lang="en-US" dirty="0"/>
              <a:t>Easy to use interface</a:t>
            </a:r>
          </a:p>
          <a:p>
            <a:pPr lvl="2"/>
            <a:r>
              <a:rPr lang="en-US" dirty="0"/>
              <a:t>More intuitive and easier to navigate</a:t>
            </a:r>
          </a:p>
          <a:p>
            <a:pPr lvl="2"/>
            <a:r>
              <a:rPr lang="en-US" dirty="0"/>
              <a:t>Interactive in-product assistance</a:t>
            </a:r>
          </a:p>
          <a:p>
            <a:pPr lvl="2"/>
            <a:r>
              <a:rPr lang="en-US" dirty="0"/>
              <a:t>Look and feel the same no matter the device</a:t>
            </a:r>
          </a:p>
        </p:txBody>
      </p:sp>
    </p:spTree>
    <p:extLst>
      <p:ext uri="{BB962C8B-B14F-4D97-AF65-F5344CB8AC3E}">
        <p14:creationId xmlns:p14="http://schemas.microsoft.com/office/powerpoint/2010/main" val="275083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Approver Efficiency</a:t>
            </a:r>
            <a:endParaRPr lang="en-US" dirty="0"/>
          </a:p>
          <a:p>
            <a:pPr lvl="1"/>
            <a:r>
              <a:rPr lang="en-US" dirty="0"/>
              <a:t>Ability to approve via email</a:t>
            </a:r>
          </a:p>
          <a:p>
            <a:pPr lvl="1"/>
            <a:r>
              <a:rPr lang="en-US" dirty="0"/>
              <a:t>Can reject single item but approve rest of expense report</a:t>
            </a:r>
          </a:p>
          <a:p>
            <a:pPr lvl="1"/>
            <a:r>
              <a:rPr lang="en-US" dirty="0"/>
              <a:t>Split funded purchases</a:t>
            </a:r>
          </a:p>
          <a:p>
            <a:pPr lvl="2"/>
            <a:r>
              <a:rPr lang="en-US" dirty="0"/>
              <a:t>Would only see transactions for which the approver is responsible</a:t>
            </a:r>
          </a:p>
          <a:p>
            <a:pPr lvl="2"/>
            <a:r>
              <a:rPr lang="en-US" dirty="0"/>
              <a:t>Back office would also only see the transactions allocated to their system member</a:t>
            </a:r>
          </a:p>
          <a:p>
            <a:pPr lvl="1"/>
            <a:r>
              <a:rPr lang="en-US" dirty="0"/>
              <a:t>Reduction of emails</a:t>
            </a:r>
          </a:p>
          <a:p>
            <a:pPr lvl="2"/>
            <a:r>
              <a:rPr lang="en-US" dirty="0"/>
              <a:t>One email notice no matter the number of accounts used</a:t>
            </a:r>
          </a:p>
          <a:p>
            <a:pPr lvl="2"/>
            <a:r>
              <a:rPr lang="en-US" dirty="0"/>
              <a:t>Other notifications</a:t>
            </a:r>
          </a:p>
        </p:txBody>
      </p:sp>
    </p:spTree>
    <p:extLst>
      <p:ext uri="{BB962C8B-B14F-4D97-AF65-F5344CB8AC3E}">
        <p14:creationId xmlns:p14="http://schemas.microsoft.com/office/powerpoint/2010/main" val="335333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Technology</a:t>
            </a:r>
            <a:endParaRPr lang="en-US" dirty="0"/>
          </a:p>
          <a:p>
            <a:pPr lvl="1"/>
            <a:r>
              <a:rPr lang="en-US" dirty="0"/>
              <a:t>Modern software architecture allows for more:</a:t>
            </a:r>
          </a:p>
          <a:p>
            <a:pPr lvl="2"/>
            <a:r>
              <a:rPr lang="en-US" dirty="0"/>
              <a:t>Flexibility</a:t>
            </a:r>
          </a:p>
          <a:p>
            <a:pPr lvl="2"/>
            <a:r>
              <a:rPr lang="en-US" dirty="0"/>
              <a:t>Configurable options</a:t>
            </a:r>
          </a:p>
          <a:p>
            <a:pPr lvl="2"/>
            <a:r>
              <a:rPr lang="en-US" dirty="0"/>
              <a:t>Custom workflow</a:t>
            </a:r>
          </a:p>
          <a:p>
            <a:pPr lvl="2"/>
            <a:r>
              <a:rPr lang="en-US" dirty="0"/>
              <a:t>Compliance</a:t>
            </a:r>
          </a:p>
          <a:p>
            <a:pPr lvl="2"/>
            <a:r>
              <a:rPr lang="en-US" dirty="0"/>
              <a:t>Visibility</a:t>
            </a:r>
          </a:p>
          <a:p>
            <a:pPr lvl="2"/>
            <a:r>
              <a:rPr lang="en-US" dirty="0"/>
              <a:t>Search improvements</a:t>
            </a:r>
          </a:p>
          <a:p>
            <a:pPr lvl="2"/>
            <a:r>
              <a:rPr lang="en-US" dirty="0"/>
              <a:t>Reporting</a:t>
            </a:r>
          </a:p>
          <a:p>
            <a:pPr lvl="2"/>
            <a:r>
              <a:rPr lang="en-US" dirty="0"/>
              <a:t>Drillable Dashboards</a:t>
            </a:r>
          </a:p>
        </p:txBody>
      </p:sp>
    </p:spTree>
    <p:extLst>
      <p:ext uri="{BB962C8B-B14F-4D97-AF65-F5344CB8AC3E}">
        <p14:creationId xmlns:p14="http://schemas.microsoft.com/office/powerpoint/2010/main" val="378145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0869"/>
            <a:ext cx="8229600" cy="430168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Communication and Feedback: Jul - Aug 2024</a:t>
            </a:r>
            <a:endParaRPr lang="en-US" dirty="0"/>
          </a:p>
          <a:p>
            <a:pPr lvl="1"/>
            <a:r>
              <a:rPr lang="en-US" dirty="0"/>
              <a:t>Communication sessions to leadership and executive assistants</a:t>
            </a:r>
          </a:p>
          <a:p>
            <a:endParaRPr lang="en-US" b="1" dirty="0"/>
          </a:p>
          <a:p>
            <a:r>
              <a:rPr lang="en-US" b="1" dirty="0"/>
              <a:t>Product Review and Feedback Webinars: Sep – Nov 2024</a:t>
            </a:r>
            <a:endParaRPr lang="en-US" dirty="0"/>
          </a:p>
          <a:p>
            <a:pPr lvl="1"/>
            <a:r>
              <a:rPr lang="en-US" dirty="0"/>
              <a:t>Feedback obtained in these sessions will be incorporated in the final design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Phased Implementation: Dec 2024 – Apr 2025</a:t>
            </a:r>
          </a:p>
          <a:p>
            <a:pPr lvl="1"/>
            <a:r>
              <a:rPr lang="en-US" dirty="0"/>
              <a:t>Pilot beginning in December 2024</a:t>
            </a:r>
          </a:p>
          <a:p>
            <a:pPr lvl="1"/>
            <a:r>
              <a:rPr lang="en-US" dirty="0"/>
              <a:t>Begin phased implementation by college and division: Jan-Feb 2025</a:t>
            </a:r>
          </a:p>
          <a:p>
            <a:pPr lvl="2"/>
            <a:r>
              <a:rPr lang="en-US" dirty="0"/>
              <a:t>Training will be provided to each college/division</a:t>
            </a:r>
          </a:p>
          <a:p>
            <a:pPr lvl="2"/>
            <a:r>
              <a:rPr lang="en-US" dirty="0"/>
              <a:t>Sessions provided to help travelers set up profile and mobile app</a:t>
            </a:r>
          </a:p>
          <a:p>
            <a:pPr lvl="2"/>
            <a:r>
              <a:rPr lang="en-US" dirty="0"/>
              <a:t>After training, travelers/cardholders will receive card and be live in the system</a:t>
            </a:r>
          </a:p>
          <a:p>
            <a:pPr lvl="1"/>
            <a:r>
              <a:rPr lang="en-US" dirty="0"/>
              <a:t>Phased implementation by system member: Mar-April 2025</a:t>
            </a:r>
          </a:p>
        </p:txBody>
      </p:sp>
    </p:spTree>
    <p:extLst>
      <p:ext uri="{BB962C8B-B14F-4D97-AF65-F5344CB8AC3E}">
        <p14:creationId xmlns:p14="http://schemas.microsoft.com/office/powerpoint/2010/main" val="133131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64250</TotalTime>
  <Words>363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Chrome River Review</vt:lpstr>
      <vt:lpstr>Chrome River</vt:lpstr>
      <vt:lpstr>Review of Benefits</vt:lpstr>
      <vt:lpstr>Review of Benefits</vt:lpstr>
      <vt:lpstr>Review of Benefits</vt:lpstr>
      <vt:lpstr>Review of Benefits</vt:lpstr>
      <vt:lpstr>Implementation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Metcalf, Kyle R</cp:lastModifiedBy>
  <cp:revision>142</cp:revision>
  <dcterms:created xsi:type="dcterms:W3CDTF">2013-01-30T18:40:09Z</dcterms:created>
  <dcterms:modified xsi:type="dcterms:W3CDTF">2024-10-02T13:25:55Z</dcterms:modified>
</cp:coreProperties>
</file>