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70" r:id="rId11"/>
    <p:sldId id="272" r:id="rId12"/>
    <p:sldId id="259" r:id="rId1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2816" y="-11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E5F3E31-9781-B24F-87A9-F98653FBF46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1F4F8C-1785-AC43-97F9-C9301BD93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>
            <a:lvl1pPr>
              <a:defRPr sz="6000" b="0" i="0">
                <a:solidFill>
                  <a:schemeClr val="bg1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390"/>
            <a:ext cx="6400800" cy="118989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3540" y="843669"/>
            <a:ext cx="716920" cy="58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9"/>
            <a:ext cx="8229600" cy="1143000"/>
          </a:xfrm>
        </p:spPr>
        <p:txBody>
          <a:bodyPr/>
          <a:lstStyle>
            <a:lvl1pPr algn="l">
              <a:defRPr b="0" i="0">
                <a:solidFill>
                  <a:srgbClr val="500000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88" y="2332039"/>
            <a:ext cx="7852611" cy="3794125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6071" y="1440499"/>
            <a:ext cx="91440" cy="6400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476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7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0709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46860"/>
            <a:ext cx="4040188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230709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946860"/>
            <a:ext cx="4041775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SCwall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342" y="152400"/>
            <a:ext cx="8826412" cy="655864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86407" y="2180070"/>
            <a:ext cx="7148285" cy="2527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86407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059059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AM-LogoBox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1896" y="1711418"/>
            <a:ext cx="937304" cy="937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72522"/>
            <a:ext cx="6096000" cy="1143000"/>
          </a:xfrm>
        </p:spPr>
        <p:txBody>
          <a:bodyPr>
            <a:normAutofit/>
          </a:bodyPr>
          <a:lstStyle>
            <a:lvl1pPr>
              <a:defRPr sz="4200" b="0" i="0">
                <a:solidFill>
                  <a:srgbClr val="500000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4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1171074"/>
            <a:ext cx="3008313" cy="1162051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1074"/>
            <a:ext cx="5111750" cy="49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2406316"/>
            <a:ext cx="3008313" cy="3719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6905"/>
            <a:ext cx="5486400" cy="3620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71" y="274640"/>
            <a:ext cx="8697402" cy="7051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9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2834"/>
            <a:ext cx="8229600" cy="400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51-D15A-BB47-9138-751D578D25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461"/>
          <p:cNvSpPr/>
          <p:nvPr userDrawn="1"/>
        </p:nvSpPr>
        <p:spPr>
          <a:xfrm>
            <a:off x="152403" y="6575107"/>
            <a:ext cx="7050313" cy="0"/>
          </a:xfrm>
          <a:prstGeom prst="line">
            <a:avLst/>
          </a:prstGeom>
          <a:ln w="12700">
            <a:solidFill>
              <a:srgbClr val="E4002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n w="3175" cmpd="sng">
                <a:solidFill>
                  <a:srgbClr val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026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6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orrections@tamu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mo.tamu.edu/corrections/Local-to-State-Credit-Card-Transaction-Correctio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533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Departmental Correction Request (DCR)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Financial Management Operations-Operational Accounting</a:t>
            </a:r>
          </a:p>
          <a:p>
            <a:r>
              <a:rPr lang="en-US" dirty="0"/>
              <a:t>July 12, 2023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58716" y="3923383"/>
            <a:ext cx="402656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69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E8BF-5F00-EDD9-DCF9-5AAB6566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of DCRs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A3C97-7EE4-95A2-7D43-166D792E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DCR documents route based upon your departmental routing.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you find you do not have access to create a DCR, please contact your FAMIS Security Officer.</a:t>
            </a:r>
          </a:p>
        </p:txBody>
      </p:sp>
    </p:spTree>
    <p:extLst>
      <p:ext uri="{BB962C8B-B14F-4D97-AF65-F5344CB8AC3E}">
        <p14:creationId xmlns:p14="http://schemas.microsoft.com/office/powerpoint/2010/main" val="233076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7805-C776-6631-7074-B478FCD55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FMO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6016D-148A-FE9C-817A-D3C12C5E4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Please contact FMO Operational Accounting should you have any questions, comments or suggestions.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Phone 979-845-8809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Email:  </a:t>
            </a:r>
            <a:r>
              <a:rPr lang="en-US" dirty="0">
                <a:hlinkClick r:id="rId2"/>
              </a:rPr>
              <a:t>corrections@tamu.edu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77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694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Introduction:  What is a DCR?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to process a DCR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Allowable Transactions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Restrictions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Year end submittals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Creation and Inquiry of DCRs in Canopy</a:t>
            </a:r>
          </a:p>
        </p:txBody>
      </p:sp>
    </p:spTree>
    <p:extLst>
      <p:ext uri="{BB962C8B-B14F-4D97-AF65-F5344CB8AC3E}">
        <p14:creationId xmlns:p14="http://schemas.microsoft.com/office/powerpoint/2010/main" val="151511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4189-83FA-15BA-6A3C-72058C075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DCR?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21ADF-24DB-015A-8411-8CC1BE145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This is a CANOPY based module that will provide the ability to initiate a correction transaction for accounting entries in FAMIS.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DCRs correct Accounts Payable vouchers for local to local, local to state, state to local and state to state transfers.  This will include account, object code and amount corrections.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DCRs correct IDT’s, Concur transactions (travel and pro-card) and most other journal entries.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6386-8986-E885-CE04-9BD2F68F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are the benefits of a DCR?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E58FD-72E8-13EF-42E1-1378EE68D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Departmental Data Entry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Departmental Electronic Approvals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Automatic posting upon approval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FYI notifications to recipients (optional)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Security and account access controls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Web creation, routing, and approval through Canopy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paper waste</a:t>
            </a:r>
          </a:p>
        </p:txBody>
      </p:sp>
      <p:pic>
        <p:nvPicPr>
          <p:cNvPr id="4" name="Picture 5" descr="C:\Documents and Settings\esa\Local Settings\Temporary Internet Files\Content.IE5\SX1RJL31\MCj04378050000[1].wmf">
            <a:extLst>
              <a:ext uri="{FF2B5EF4-FFF2-40B4-BE49-F238E27FC236}">
                <a16:creationId xmlns:a16="http://schemas.microsoft.com/office/drawing/2014/main" id="{03440F3D-BECA-A812-7E72-DC98114A6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4566" y="5025325"/>
            <a:ext cx="19748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385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E474-7EBA-5336-4693-1C400FBF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process a DCR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2858-D9F5-4481-3083-463283888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DCRs should be submitted when an Accounts Payable voucher expenditure needs to be corrected for account changes (partial or whole amount) or for object code corrections (partial or whole amount).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DCRs should be submitted when an IDT, Concur Transaction (travel and pro-card) and most other journal entries need to be corrected for account changes or for object code corrections.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Please process sub-account corrections through the DCR module. DO NOT use screen 056.  This will prevent problems when the voucher needs to be moved at a future date.</a:t>
            </a:r>
          </a:p>
        </p:txBody>
      </p:sp>
    </p:spTree>
    <p:extLst>
      <p:ext uri="{BB962C8B-B14F-4D97-AF65-F5344CB8AC3E}">
        <p14:creationId xmlns:p14="http://schemas.microsoft.com/office/powerpoint/2010/main" val="35071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45E7-BDC8-A90C-3725-5EC0088C3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Transactions allowed on DCRs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F7E0-E459-B981-8E20-275B98AC9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DCR business rules will prevent submitting requests if the debit account (account being charged) does not allow the expense.  This pulls from screen 803 and screen 008 for sub-code edits.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Only vouchers in ‘Paid’ or ‘Recon’ status can be corrected.  If the voucher is in ‘Out’ status, you cannot process a DCR.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Fields that can be changed are Account, Support Account, Sub-code &amp; Amount.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Attachments can be added to the document page. The attachment must be in PDF format, 1-2 MGs maximum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Notes can be added to the document page.</a:t>
            </a:r>
          </a:p>
        </p:txBody>
      </p:sp>
    </p:spTree>
    <p:extLst>
      <p:ext uri="{BB962C8B-B14F-4D97-AF65-F5344CB8AC3E}">
        <p14:creationId xmlns:p14="http://schemas.microsoft.com/office/powerpoint/2010/main" val="62527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D6E1-5632-99BD-7D87-52947715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for DCRs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FEADB-ED89-4499-7391-DFE649FE7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can have up to three open DCRs for each voucher and only one active DCR can be routing at a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Cannot change the Vendor, Bank or Ref 4 fields.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Cannot change object codes from revenue to expense or expense to revenue, payroll codes or interest code 6230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Cannot process DCRs for future Fiscal Year.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Local Concur transactions </a:t>
            </a:r>
            <a:r>
              <a:rPr lang="en-US" b="1" dirty="0"/>
              <a:t>CANNOT </a:t>
            </a:r>
            <a:r>
              <a:rPr lang="en-US" dirty="0"/>
              <a:t>be moved to a state account. </a:t>
            </a:r>
            <a:r>
              <a:rPr lang="en-US" b="1" dirty="0"/>
              <a:t>Please see the </a:t>
            </a:r>
            <a:r>
              <a:rPr lang="en-US" b="1" dirty="0">
                <a:hlinkClick r:id="rId2"/>
              </a:rPr>
              <a:t>Local to State Credit Card Transaction Correction </a:t>
            </a:r>
            <a:r>
              <a:rPr lang="en-US" b="1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63418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EDCB-3E2F-5E3B-B5D0-163EAFF5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Year End Submittals of DCRs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A4376-28B1-7695-EC81-9295D6C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Requests are only valid to create/view in the current fiscal year.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Year end is a critical time to complete, process, or cancel requests prior to auto cancellation during the 13</a:t>
            </a:r>
            <a:r>
              <a:rPr lang="en-US" baseline="30000" dirty="0"/>
              <a:t>th</a:t>
            </a:r>
            <a:r>
              <a:rPr lang="en-US" dirty="0"/>
              <a:t> month.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Pending request include:  In Process (IP), Reopened (RE), and Closed (CL) documents.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Only DCRs to clear deficits for negative balances or necessary corrections for contract and grant accounts should be submitted in the 13</a:t>
            </a:r>
            <a:r>
              <a:rPr lang="en-US" baseline="30000" dirty="0"/>
              <a:t>th</a:t>
            </a:r>
            <a:r>
              <a:rPr lang="en-US" dirty="0"/>
              <a:t> month. All others will be rejected.</a:t>
            </a:r>
          </a:p>
        </p:txBody>
      </p:sp>
    </p:spTree>
    <p:extLst>
      <p:ext uri="{BB962C8B-B14F-4D97-AF65-F5344CB8AC3E}">
        <p14:creationId xmlns:p14="http://schemas.microsoft.com/office/powerpoint/2010/main" val="111289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D064-67EE-3560-3496-C97EF520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9FC59-57A8-A2CA-47E1-0FD3C526E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There are nine justification codes.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AC (New account has been established)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CG (Contract &amp; Grants) </a:t>
            </a:r>
            <a:r>
              <a:rPr lang="en-US" b="1" dirty="0">
                <a:solidFill>
                  <a:srgbClr val="FF0000"/>
                </a:solidFill>
              </a:rPr>
              <a:t>Notes Required</a:t>
            </a:r>
            <a:endParaRPr lang="en-US" dirty="0">
              <a:solidFill>
                <a:schemeClr val="bg2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CI (Capitol/Inventory Goods change)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DF (Clear deficit in the account)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ER (Clerical error)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NE (No expense allowed on current account)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OC (Object code modifications) </a:t>
            </a:r>
            <a:r>
              <a:rPr lang="en-US" sz="3600" b="1" dirty="0">
                <a:solidFill>
                  <a:srgbClr val="FF0000"/>
                </a:solidFill>
              </a:rPr>
              <a:t>Notes Required</a:t>
            </a:r>
            <a:endParaRPr lang="en-US" sz="3200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OT (Other) </a:t>
            </a:r>
            <a:r>
              <a:rPr lang="en-US" sz="3600" b="1" dirty="0">
                <a:solidFill>
                  <a:srgbClr val="FF0000"/>
                </a:solidFill>
              </a:rPr>
              <a:t>Notes Required </a:t>
            </a:r>
            <a:r>
              <a:rPr lang="en-US" sz="3600" b="1" dirty="0">
                <a:solidFill>
                  <a:srgbClr val="00B050"/>
                </a:solidFill>
              </a:rPr>
              <a:t>(Change of contract, professor approval, </a:t>
            </a:r>
            <a:r>
              <a:rPr lang="en-US" sz="3600" b="1" dirty="0" err="1">
                <a:solidFill>
                  <a:srgbClr val="00B050"/>
                </a:solidFill>
              </a:rPr>
              <a:t>etc</a:t>
            </a:r>
            <a:r>
              <a:rPr lang="en-US" sz="3600" b="1" dirty="0">
                <a:solidFill>
                  <a:srgbClr val="00B050"/>
                </a:solidFill>
              </a:rPr>
              <a:t>)</a:t>
            </a:r>
            <a:endParaRPr lang="en-US" sz="3200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PW (Processed on wrong account)</a:t>
            </a:r>
          </a:p>
        </p:txBody>
      </p:sp>
    </p:spTree>
    <p:extLst>
      <p:ext uri="{BB962C8B-B14F-4D97-AF65-F5344CB8AC3E}">
        <p14:creationId xmlns:p14="http://schemas.microsoft.com/office/powerpoint/2010/main" val="329247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701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Tungsten Medium</vt:lpstr>
      <vt:lpstr>Office Theme</vt:lpstr>
      <vt:lpstr>Departmental Correction Request (DCR)</vt:lpstr>
      <vt:lpstr>Agenda</vt:lpstr>
      <vt:lpstr>What is a DCR?</vt:lpstr>
      <vt:lpstr>What are the benefits of a DCR?</vt:lpstr>
      <vt:lpstr>When to process a DCR</vt:lpstr>
      <vt:lpstr>Transactions allowed on DCRs</vt:lpstr>
      <vt:lpstr>Restrictions for DCRs</vt:lpstr>
      <vt:lpstr>Year End Submittals of DCRs</vt:lpstr>
      <vt:lpstr>Justification Codes</vt:lpstr>
      <vt:lpstr>Routing of DCRs</vt:lpstr>
      <vt:lpstr>FMO Contact</vt:lpstr>
      <vt:lpstr>Thank you!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Larua Root</dc:creator>
  <cp:lastModifiedBy>Stilley, Alan</cp:lastModifiedBy>
  <cp:revision>25</cp:revision>
  <dcterms:created xsi:type="dcterms:W3CDTF">2017-04-06T15:59:40Z</dcterms:created>
  <dcterms:modified xsi:type="dcterms:W3CDTF">2023-07-13T12:02:39Z</dcterms:modified>
</cp:coreProperties>
</file>