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-28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F3E31-9781-B24F-87A9-F98653FBF465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4F8C-1785-AC43-97F9-C9301BD93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>
            <a:lvl1pPr>
              <a:defRPr sz="6000" b="0" i="0">
                <a:solidFill>
                  <a:schemeClr val="bg1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390"/>
            <a:ext cx="6400800" cy="1189892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3540" y="843669"/>
            <a:ext cx="716920" cy="58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9"/>
            <a:ext cx="8229600" cy="1143000"/>
          </a:xfrm>
        </p:spPr>
        <p:txBody>
          <a:bodyPr/>
          <a:lstStyle>
            <a:lvl1pPr algn="l">
              <a:defRPr b="0" i="0">
                <a:solidFill>
                  <a:srgbClr val="500000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88" y="2332039"/>
            <a:ext cx="7852611" cy="3794125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6071" y="1440499"/>
            <a:ext cx="91440" cy="6400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476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7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0709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46860"/>
            <a:ext cx="4040188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230709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946860"/>
            <a:ext cx="4041775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SCwall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342" y="152400"/>
            <a:ext cx="8826412" cy="655864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86407" y="2180070"/>
            <a:ext cx="7148285" cy="2527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86407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059059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AM-LogoBox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1896" y="1711418"/>
            <a:ext cx="937304" cy="937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72522"/>
            <a:ext cx="6096000" cy="1143000"/>
          </a:xfrm>
        </p:spPr>
        <p:txBody>
          <a:bodyPr>
            <a:normAutofit/>
          </a:bodyPr>
          <a:lstStyle>
            <a:lvl1pPr>
              <a:defRPr sz="4200" b="0" i="0">
                <a:solidFill>
                  <a:srgbClr val="500000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42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1171074"/>
            <a:ext cx="3008313" cy="1162051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1074"/>
            <a:ext cx="5111750" cy="4955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2406316"/>
            <a:ext cx="3008313" cy="3719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06905"/>
            <a:ext cx="5486400" cy="36206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071" y="274640"/>
            <a:ext cx="8697402" cy="7051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9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2834"/>
            <a:ext cx="8229600" cy="400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CE51-D15A-BB47-9138-751D578D258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461"/>
          <p:cNvSpPr/>
          <p:nvPr userDrawn="1"/>
        </p:nvSpPr>
        <p:spPr>
          <a:xfrm>
            <a:off x="152403" y="6575107"/>
            <a:ext cx="7050313" cy="0"/>
          </a:xfrm>
          <a:prstGeom prst="line">
            <a:avLst/>
          </a:prstGeom>
          <a:ln w="12700">
            <a:solidFill>
              <a:srgbClr val="E4002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n w="3175" cmpd="sng">
                <a:solidFill>
                  <a:srgbClr val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0266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6000" b="0" i="0" kern="1200" spc="100" baseline="0">
          <a:solidFill>
            <a:schemeClr val="tx1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mo.tamu.edu/operational-accounting/index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32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Departmental Budget Request (DBR)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Financial Management Operations – Operational Accounting</a:t>
            </a:r>
          </a:p>
          <a:p>
            <a:r>
              <a:rPr lang="en-US" dirty="0"/>
              <a:t>July 12, 2023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58716" y="3923383"/>
            <a:ext cx="402656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69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is a DBR?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Benefits of a DBR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to process a DBR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not to process a DBR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Calculating Fund Balance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Creation of DBR</a:t>
            </a:r>
          </a:p>
        </p:txBody>
      </p:sp>
    </p:spTree>
    <p:extLst>
      <p:ext uri="{BB962C8B-B14F-4D97-AF65-F5344CB8AC3E}">
        <p14:creationId xmlns:p14="http://schemas.microsoft.com/office/powerpoint/2010/main" val="151511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70FDF-906D-A87C-C5CA-A7D37D7D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DBR?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DFED-4DC2-5442-DC43-6D1F593C9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Automated budget and fund transfer initiated at the departmental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Created/modified within FAMIS (</a:t>
            </a:r>
            <a:r>
              <a:rPr lang="en-US" dirty="0" err="1"/>
              <a:t>Scr</a:t>
            </a:r>
            <a:r>
              <a:rPr lang="en-US" dirty="0"/>
              <a:t> 520) or Canopy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Embedded rules control the creation of most allowed transfers</a:t>
            </a:r>
          </a:p>
        </p:txBody>
      </p:sp>
    </p:spTree>
    <p:extLst>
      <p:ext uri="{BB962C8B-B14F-4D97-AF65-F5344CB8AC3E}">
        <p14:creationId xmlns:p14="http://schemas.microsoft.com/office/powerpoint/2010/main" val="82321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975E-18AF-AAE8-A7FA-A5968CFC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DBR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34863-E1BF-4117-3368-A43128B77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Departmental Data Entry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Once source account to multiple destination accounts (up to 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Departmental Electronic Approvals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Automatic posting upon approval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FYI notifications to recipients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Security and account access control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Creation, routing and approval through Canopy or FAMIS</a:t>
            </a:r>
          </a:p>
        </p:txBody>
      </p:sp>
    </p:spTree>
    <p:extLst>
      <p:ext uri="{BB962C8B-B14F-4D97-AF65-F5344CB8AC3E}">
        <p14:creationId xmlns:p14="http://schemas.microsoft.com/office/powerpoint/2010/main" val="252797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9E37-78F8-8673-88E5-96ECB5DE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process a DBR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C16F1-B502-B1B9-5025-FE2FC4972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increase or setup a budget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Transferring from fund balance (GL to SL)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Setting up budget on field trip accounts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transfer funds between different accounts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24xxxx to 24xxxx account transfers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51xxxx to 65xxxx account transfers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GL account to non-mapped SL account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move funds between pools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Setting up UFO (Unit Financial Obligation)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Transferring the lump sum salary pool 1005 to the all-expense pool 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Transferring over-realized income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Transferring revenue (0001) to the all-expense pool (1000) for budget authority</a:t>
            </a:r>
          </a:p>
        </p:txBody>
      </p:sp>
    </p:spTree>
    <p:extLst>
      <p:ext uri="{BB962C8B-B14F-4D97-AF65-F5344CB8AC3E}">
        <p14:creationId xmlns:p14="http://schemas.microsoft.com/office/powerpoint/2010/main" val="357001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1047-198A-4C02-BC92-088ED55E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not to process a DBR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F437-387D-916C-6416-7378BC247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moving expenses or revenue from one account to another – a DCR should be processed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Moving payment card or Concur transactions – a DCR should be processed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Correcting payroll – a PCT should be processed</a:t>
            </a:r>
          </a:p>
        </p:txBody>
      </p:sp>
    </p:spTree>
    <p:extLst>
      <p:ext uri="{BB962C8B-B14F-4D97-AF65-F5344CB8AC3E}">
        <p14:creationId xmlns:p14="http://schemas.microsoft.com/office/powerpoint/2010/main" val="124131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6BF86-196A-FB5C-D40E-F26E85088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AAB1-0715-F2C1-0623-F78231304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CD		Cover Deficit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CN		Correction of prior DBR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EP		Transfer between expense pools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FB		Transferring from fund balance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IB		Initial Budget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OI		Over-realized income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OT		Other (notes required)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PR		Budget to cover payroll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PS		Paying for Scholarships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SF		Start up funds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SS		Salary Sweep</a:t>
            </a:r>
          </a:p>
        </p:txBody>
      </p:sp>
    </p:spTree>
    <p:extLst>
      <p:ext uri="{BB962C8B-B14F-4D97-AF65-F5344CB8AC3E}">
        <p14:creationId xmlns:p14="http://schemas.microsoft.com/office/powerpoint/2010/main" val="414981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A053-C42C-2C0D-7981-DF372242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Calculating Fund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04BFB-283C-2637-F408-91011197E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0" i="0" u="none" strike="noStrike" baseline="0" dirty="0">
                <a:latin typeface="Calibri" panose="020F0502020204030204" pitchFamily="34" charset="0"/>
              </a:rPr>
              <a:t>GL YTD Ending Fund Balance 			(Sc 18, acct ctrl 3xxx) </a:t>
            </a:r>
          </a:p>
          <a:p>
            <a:r>
              <a:rPr lang="en-US" sz="2400" b="0" i="1" u="none" strike="noStrike" baseline="0" dirty="0">
                <a:latin typeface="Calibri" panose="020F0502020204030204" pitchFamily="34" charset="0"/>
              </a:rPr>
              <a:t>Less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: YTD Ending Encumbrances 		(Sc 18, acct ctrl 9620) </a:t>
            </a:r>
          </a:p>
          <a:p>
            <a:r>
              <a:rPr lang="en-US" sz="2400" b="0" i="1" u="none" strike="noStrike" baseline="0" dirty="0">
                <a:latin typeface="Calibri" panose="020F0502020204030204" pitchFamily="34" charset="0"/>
              </a:rPr>
              <a:t>Plus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: Unrealized Income 				(Sc 19/34, 0001 pool) </a:t>
            </a:r>
          </a:p>
          <a:p>
            <a:r>
              <a:rPr lang="en-US" sz="2400" b="0" i="1" u="none" strike="noStrike" baseline="0" dirty="0">
                <a:latin typeface="Calibri" panose="020F0502020204030204" pitchFamily="34" charset="0"/>
              </a:rPr>
              <a:t>Less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: Over-realized Income 			(Sc 19/34, 0001 pool) </a:t>
            </a:r>
          </a:p>
          <a:p>
            <a:r>
              <a:rPr lang="en-US" sz="2400" b="0" i="0" u="sng" strike="noStrike" baseline="0" dirty="0">
                <a:latin typeface="Calibri" panose="020F0502020204030204" pitchFamily="34" charset="0"/>
              </a:rPr>
              <a:t>Less: SL Account Available Balance 	</a:t>
            </a:r>
            <a:r>
              <a:rPr lang="en-US" sz="2000" b="0" i="0" u="sng" strike="noStrike" baseline="0" dirty="0">
                <a:latin typeface="Calibri" panose="020F0502020204030204" pitchFamily="34" charset="0"/>
              </a:rPr>
              <a:t>(Sc 19/34, 1000-8000 pools) </a:t>
            </a:r>
            <a:endParaRPr lang="en-US" sz="2400" b="0" i="0" u="sng" strike="noStrike" baseline="0" dirty="0">
              <a:latin typeface="Calibri" panose="020F0502020204030204" pitchFamily="34" charset="0"/>
            </a:endParaRPr>
          </a:p>
          <a:p>
            <a:r>
              <a:rPr lang="en-US" sz="2400" b="0" i="0" u="none" strike="noStrike" baseline="0" dirty="0">
                <a:latin typeface="Calibri" panose="020F0502020204030204" pitchFamily="34" charset="0"/>
              </a:rPr>
              <a:t>	Fund Balance in the GL available to transfer to the SL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542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633" y="2762572"/>
            <a:ext cx="6904495" cy="1332855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https://fmo.tamu.edu/operational-accounting/index.html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948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428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Tungsten Medium</vt:lpstr>
      <vt:lpstr>Wingdings</vt:lpstr>
      <vt:lpstr>Office Theme</vt:lpstr>
      <vt:lpstr>Departmental Budget Request (DBR)</vt:lpstr>
      <vt:lpstr>Agenda</vt:lpstr>
      <vt:lpstr>What is a DBR?</vt:lpstr>
      <vt:lpstr>Benefits of a DBR</vt:lpstr>
      <vt:lpstr>When to process a DBR</vt:lpstr>
      <vt:lpstr>When not to process a DBR</vt:lpstr>
      <vt:lpstr>Justification Codes</vt:lpstr>
      <vt:lpstr>Calculating Fund Balance</vt:lpstr>
      <vt:lpstr>https://fmo.tamu.edu/operational-accounting/index.html 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Larua Root</dc:creator>
  <cp:lastModifiedBy>banquet.events</cp:lastModifiedBy>
  <cp:revision>26</cp:revision>
  <dcterms:created xsi:type="dcterms:W3CDTF">2017-04-06T15:59:40Z</dcterms:created>
  <dcterms:modified xsi:type="dcterms:W3CDTF">2023-07-12T12:48:14Z</dcterms:modified>
</cp:coreProperties>
</file>