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566" r:id="rId2"/>
    <p:sldId id="534" r:id="rId3"/>
    <p:sldId id="567" r:id="rId4"/>
    <p:sldId id="593" r:id="rId5"/>
    <p:sldId id="569" r:id="rId6"/>
    <p:sldId id="572" r:id="rId7"/>
    <p:sldId id="576" r:id="rId8"/>
    <p:sldId id="600" r:id="rId9"/>
    <p:sldId id="609" r:id="rId10"/>
    <p:sldId id="631" r:id="rId11"/>
    <p:sldId id="633" r:id="rId12"/>
    <p:sldId id="632" r:id="rId13"/>
    <p:sldId id="581" r:id="rId14"/>
    <p:sldId id="610" r:id="rId15"/>
    <p:sldId id="616" r:id="rId16"/>
    <p:sldId id="580" r:id="rId17"/>
    <p:sldId id="588" r:id="rId18"/>
    <p:sldId id="630" r:id="rId19"/>
    <p:sldId id="585" r:id="rId20"/>
    <p:sldId id="586" r:id="rId21"/>
    <p:sldId id="587" r:id="rId22"/>
    <p:sldId id="577" r:id="rId23"/>
    <p:sldId id="615" r:id="rId24"/>
    <p:sldId id="589" r:id="rId25"/>
    <p:sldId id="617" r:id="rId26"/>
    <p:sldId id="627" r:id="rId27"/>
    <p:sldId id="628" r:id="rId28"/>
    <p:sldId id="592" r:id="rId29"/>
  </p:sldIdLst>
  <p:sldSz cx="9144000" cy="6858000" type="screen4x3"/>
  <p:notesSz cx="7315200" cy="9601200"/>
  <p:custDataLst>
    <p:tags r:id="rId32"/>
  </p:custDataLst>
  <p:defaultTextStyle>
    <a:defPPr>
      <a:defRPr lang="en-US"/>
    </a:defPPr>
    <a:lvl1pPr algn="ctr" rtl="0" eaLnBrk="0" fontAlgn="base" hangingPunct="0">
      <a:spcBef>
        <a:spcPct val="50000"/>
      </a:spcBef>
      <a:spcAft>
        <a:spcPct val="0"/>
      </a:spcAft>
      <a:defRPr sz="4000" kern="1200">
        <a:solidFill>
          <a:schemeClr val="bg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50000"/>
      </a:spcBef>
      <a:spcAft>
        <a:spcPct val="0"/>
      </a:spcAft>
      <a:defRPr sz="4000" kern="1200">
        <a:solidFill>
          <a:schemeClr val="bg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50000"/>
      </a:spcBef>
      <a:spcAft>
        <a:spcPct val="0"/>
      </a:spcAft>
      <a:defRPr sz="4000" kern="1200">
        <a:solidFill>
          <a:schemeClr val="bg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50000"/>
      </a:spcBef>
      <a:spcAft>
        <a:spcPct val="0"/>
      </a:spcAft>
      <a:defRPr sz="4000" kern="1200">
        <a:solidFill>
          <a:schemeClr val="bg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50000"/>
      </a:spcBef>
      <a:spcAft>
        <a:spcPct val="0"/>
      </a:spcAft>
      <a:defRPr sz="40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0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0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0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0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12">
          <p15:clr>
            <a:srgbClr val="A4A3A4"/>
          </p15:clr>
        </p15:guide>
        <p15:guide id="2" orient="horz" pos="2880">
          <p15:clr>
            <a:srgbClr val="A4A3A4"/>
          </p15:clr>
        </p15:guide>
        <p15:guide id="3" orient="horz" pos="2256">
          <p15:clr>
            <a:srgbClr val="A4A3A4"/>
          </p15:clr>
        </p15:guide>
        <p15:guide id="4" pos="1920">
          <p15:clr>
            <a:srgbClr val="A4A3A4"/>
          </p15:clr>
        </p15:guide>
        <p15:guide id="5" pos="144">
          <p15:clr>
            <a:srgbClr val="A4A3A4"/>
          </p15:clr>
        </p15:guide>
        <p15:guide id="6" pos="556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FFFF66"/>
    <a:srgbClr val="AF5133"/>
    <a:srgbClr val="808080"/>
    <a:srgbClr val="C0C0C0"/>
    <a:srgbClr val="003366"/>
    <a:srgbClr val="000099"/>
    <a:srgbClr val="DDDDDD"/>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1" autoAdjust="0"/>
    <p:restoredTop sz="90929"/>
  </p:normalViewPr>
  <p:slideViewPr>
    <p:cSldViewPr>
      <p:cViewPr varScale="1">
        <p:scale>
          <a:sx n="100" d="100"/>
          <a:sy n="100" d="100"/>
        </p:scale>
        <p:origin x="1470" y="84"/>
      </p:cViewPr>
      <p:guideLst>
        <p:guide orient="horz" pos="912"/>
        <p:guide orient="horz" pos="2880"/>
        <p:guide orient="horz" pos="2256"/>
        <p:guide pos="1920"/>
        <p:guide pos="144"/>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0"/>
    </p:cViewPr>
  </p:sorterViewPr>
  <p:notesViewPr>
    <p:cSldViewPr>
      <p:cViewPr>
        <p:scale>
          <a:sx n="100" d="100"/>
          <a:sy n="100" d="100"/>
        </p:scale>
        <p:origin x="-2408" y="-32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l" defTabSz="963328">
              <a:defRPr sz="1200" b="1">
                <a:latin typeface="Arial" charset="0"/>
                <a:ea typeface="ＭＳ Ｐゴシック" pitchFamily="16" charset="-128"/>
              </a:defRPr>
            </a:lvl1pPr>
          </a:lstStyle>
          <a:p>
            <a:pPr>
              <a:defRPr/>
            </a:pPr>
            <a:endParaRPr lang="en-US" dirty="0"/>
          </a:p>
        </p:txBody>
      </p:sp>
      <p:sp>
        <p:nvSpPr>
          <p:cNvPr id="29184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3328">
              <a:defRPr sz="1200" b="1">
                <a:latin typeface="Arial" charset="0"/>
                <a:ea typeface="ＭＳ Ｐゴシック" pitchFamily="16" charset="-128"/>
              </a:defRPr>
            </a:lvl1pPr>
          </a:lstStyle>
          <a:p>
            <a:pPr>
              <a:defRPr/>
            </a:pPr>
            <a:endParaRPr lang="en-US" dirty="0"/>
          </a:p>
        </p:txBody>
      </p:sp>
      <p:sp>
        <p:nvSpPr>
          <p:cNvPr id="291844" name="Rectangle 4"/>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l" defTabSz="963328">
              <a:defRPr sz="1200" b="1">
                <a:latin typeface="Arial" charset="0"/>
                <a:ea typeface="ＭＳ Ｐゴシック" pitchFamily="16" charset="-128"/>
              </a:defRPr>
            </a:lvl1pPr>
          </a:lstStyle>
          <a:p>
            <a:pPr>
              <a:defRPr/>
            </a:pPr>
            <a:endParaRPr lang="en-US" dirty="0"/>
          </a:p>
        </p:txBody>
      </p:sp>
      <p:sp>
        <p:nvSpPr>
          <p:cNvPr id="291845" name="Rectangle 5"/>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3328">
              <a:defRPr sz="1200" b="1"/>
            </a:lvl1pPr>
          </a:lstStyle>
          <a:p>
            <a:fld id="{E5212EF8-EF5A-4C6A-964B-8C0E10C85E34}" type="slidenum">
              <a:rPr lang="en-US" altLang="en-US"/>
              <a:pPr/>
              <a:t>‹#›</a:t>
            </a:fld>
            <a:endParaRPr lang="en-US" altLang="en-US" dirty="0"/>
          </a:p>
        </p:txBody>
      </p:sp>
    </p:spTree>
    <p:extLst>
      <p:ext uri="{BB962C8B-B14F-4D97-AF65-F5344CB8AC3E}">
        <p14:creationId xmlns:p14="http://schemas.microsoft.com/office/powerpoint/2010/main" val="2389493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l" defTabSz="963328">
              <a:defRPr sz="1200" b="1">
                <a:latin typeface="Arial" charset="0"/>
                <a:ea typeface="ＭＳ Ｐゴシック" pitchFamily="16" charset="-128"/>
              </a:defRPr>
            </a:lvl1pPr>
          </a:lstStyle>
          <a:p>
            <a:pPr>
              <a:defRPr/>
            </a:pPr>
            <a:endParaRPr lang="en-US" dirty="0"/>
          </a:p>
        </p:txBody>
      </p:sp>
      <p:sp>
        <p:nvSpPr>
          <p:cNvPr id="164867" name="Rectangle 3"/>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3328">
              <a:defRPr sz="1200" b="1">
                <a:latin typeface="Arial" charset="0"/>
                <a:ea typeface="ＭＳ Ｐゴシック" pitchFamily="16" charset="-128"/>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9" name="Rectangle 5"/>
          <p:cNvSpPr>
            <a:spLocks noGrp="1" noChangeArrowheads="1"/>
          </p:cNvSpPr>
          <p:nvPr>
            <p:ph type="body" sz="quarter" idx="3"/>
          </p:nvPr>
        </p:nvSpPr>
        <p:spPr bwMode="auto">
          <a:xfrm>
            <a:off x="974035" y="4561226"/>
            <a:ext cx="5367130" cy="4320213"/>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4870" name="Rectangle 6"/>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l" defTabSz="963328">
              <a:defRPr sz="1200" b="1">
                <a:latin typeface="Arial" charset="0"/>
                <a:ea typeface="ＭＳ Ｐゴシック" pitchFamily="16" charset="-128"/>
              </a:defRPr>
            </a:lvl1pPr>
          </a:lstStyle>
          <a:p>
            <a:pPr>
              <a:defRPr/>
            </a:pPr>
            <a:endParaRPr lang="en-US" dirty="0"/>
          </a:p>
        </p:txBody>
      </p:sp>
      <p:sp>
        <p:nvSpPr>
          <p:cNvPr id="164871" name="Rectangle 7"/>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3328">
              <a:defRPr sz="1200" b="1"/>
            </a:lvl1pPr>
          </a:lstStyle>
          <a:p>
            <a:fld id="{457556F5-7031-485A-9149-16E62C8DD739}" type="slidenum">
              <a:rPr lang="en-US" altLang="en-US"/>
              <a:pPr/>
              <a:t>‹#›</a:t>
            </a:fld>
            <a:endParaRPr lang="en-US" altLang="en-US" dirty="0"/>
          </a:p>
        </p:txBody>
      </p:sp>
    </p:spTree>
    <p:extLst>
      <p:ext uri="{BB962C8B-B14F-4D97-AF65-F5344CB8AC3E}">
        <p14:creationId xmlns:p14="http://schemas.microsoft.com/office/powerpoint/2010/main" val="3517764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defRPr sz="4100">
                <a:solidFill>
                  <a:schemeClr val="bg1"/>
                </a:solidFill>
                <a:latin typeface="Arial" panose="020B0604020202020204" pitchFamily="34" charset="0"/>
                <a:ea typeface="ＭＳ Ｐゴシック" panose="020B0600070205080204" pitchFamily="34" charset="-128"/>
              </a:defRPr>
            </a:lvl1pPr>
            <a:lvl2pPr marL="770662" indent="-296408" defTabSz="963328">
              <a:defRPr sz="4100">
                <a:solidFill>
                  <a:schemeClr val="bg1"/>
                </a:solidFill>
                <a:latin typeface="Arial" panose="020B0604020202020204" pitchFamily="34" charset="0"/>
                <a:ea typeface="ＭＳ Ｐゴシック" panose="020B0600070205080204" pitchFamily="34" charset="-128"/>
              </a:defRPr>
            </a:lvl2pPr>
            <a:lvl3pPr marL="1185634" indent="-237127" defTabSz="963328">
              <a:defRPr sz="4100">
                <a:solidFill>
                  <a:schemeClr val="bg1"/>
                </a:solidFill>
                <a:latin typeface="Arial" panose="020B0604020202020204" pitchFamily="34" charset="0"/>
                <a:ea typeface="ＭＳ Ｐゴシック" panose="020B0600070205080204" pitchFamily="34" charset="-128"/>
              </a:defRPr>
            </a:lvl3pPr>
            <a:lvl4pPr marL="1659887" indent="-237127" defTabSz="963328">
              <a:defRPr sz="4100">
                <a:solidFill>
                  <a:schemeClr val="bg1"/>
                </a:solidFill>
                <a:latin typeface="Arial" panose="020B0604020202020204" pitchFamily="34" charset="0"/>
                <a:ea typeface="ＭＳ Ｐゴシック" panose="020B0600070205080204" pitchFamily="34" charset="-128"/>
              </a:defRPr>
            </a:lvl4pPr>
            <a:lvl5pPr marL="2134141" indent="-237127" defTabSz="963328">
              <a:defRPr sz="4100">
                <a:solidFill>
                  <a:schemeClr val="bg1"/>
                </a:solidFill>
                <a:latin typeface="Arial" panose="020B0604020202020204" pitchFamily="34" charset="0"/>
                <a:ea typeface="ＭＳ Ｐゴシック" panose="020B0600070205080204" pitchFamily="34" charset="-128"/>
              </a:defRPr>
            </a:lvl5pPr>
            <a:lvl6pPr marL="260839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6pPr>
            <a:lvl7pPr marL="3082648"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7pPr>
            <a:lvl8pPr marL="3556902"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8pPr>
            <a:lvl9pPr marL="403115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9pPr>
          </a:lstStyle>
          <a:p>
            <a:fld id="{DAED0124-5FE8-4316-8C7B-03EFB6B93862}" type="slidenum">
              <a:rPr lang="en-US" altLang="en-US" sz="1200"/>
              <a:pPr/>
              <a:t>1</a:t>
            </a:fld>
            <a:endParaRPr lang="en-US" altLang="en-US" sz="12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2983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defRPr sz="4100">
                <a:solidFill>
                  <a:schemeClr val="bg1"/>
                </a:solidFill>
                <a:latin typeface="Arial" panose="020B0604020202020204" pitchFamily="34" charset="0"/>
                <a:ea typeface="ＭＳ Ｐゴシック" panose="020B0600070205080204" pitchFamily="34" charset="-128"/>
              </a:defRPr>
            </a:lvl1pPr>
            <a:lvl2pPr marL="770662" indent="-296408" defTabSz="963328">
              <a:defRPr sz="4100">
                <a:solidFill>
                  <a:schemeClr val="bg1"/>
                </a:solidFill>
                <a:latin typeface="Arial" panose="020B0604020202020204" pitchFamily="34" charset="0"/>
                <a:ea typeface="ＭＳ Ｐゴシック" panose="020B0600070205080204" pitchFamily="34" charset="-128"/>
              </a:defRPr>
            </a:lvl2pPr>
            <a:lvl3pPr marL="1185634" indent="-237127" defTabSz="963328">
              <a:defRPr sz="4100">
                <a:solidFill>
                  <a:schemeClr val="bg1"/>
                </a:solidFill>
                <a:latin typeface="Arial" panose="020B0604020202020204" pitchFamily="34" charset="0"/>
                <a:ea typeface="ＭＳ Ｐゴシック" panose="020B0600070205080204" pitchFamily="34" charset="-128"/>
              </a:defRPr>
            </a:lvl3pPr>
            <a:lvl4pPr marL="1659887" indent="-237127" defTabSz="963328">
              <a:defRPr sz="4100">
                <a:solidFill>
                  <a:schemeClr val="bg1"/>
                </a:solidFill>
                <a:latin typeface="Arial" panose="020B0604020202020204" pitchFamily="34" charset="0"/>
                <a:ea typeface="ＭＳ Ｐゴシック" panose="020B0600070205080204" pitchFamily="34" charset="-128"/>
              </a:defRPr>
            </a:lvl4pPr>
            <a:lvl5pPr marL="2134141" indent="-237127" defTabSz="963328">
              <a:defRPr sz="4100">
                <a:solidFill>
                  <a:schemeClr val="bg1"/>
                </a:solidFill>
                <a:latin typeface="Arial" panose="020B0604020202020204" pitchFamily="34" charset="0"/>
                <a:ea typeface="ＭＳ Ｐゴシック" panose="020B0600070205080204" pitchFamily="34" charset="-128"/>
              </a:defRPr>
            </a:lvl5pPr>
            <a:lvl6pPr marL="260839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6pPr>
            <a:lvl7pPr marL="3082648"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7pPr>
            <a:lvl8pPr marL="3556902"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8pPr>
            <a:lvl9pPr marL="403115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9pPr>
          </a:lstStyle>
          <a:p>
            <a:fld id="{642DE650-75D8-4311-B54F-4D6B9E0E51B4}" type="slidenum">
              <a:rPr lang="en-US" altLang="en-US" sz="1200"/>
              <a:pPr/>
              <a:t>21</a:t>
            </a:fld>
            <a:endParaRPr lang="en-US" altLang="en-US" sz="1200" dirty="0"/>
          </a:p>
        </p:txBody>
      </p:sp>
    </p:spTree>
    <p:extLst>
      <p:ext uri="{BB962C8B-B14F-4D97-AF65-F5344CB8AC3E}">
        <p14:creationId xmlns:p14="http://schemas.microsoft.com/office/powerpoint/2010/main" val="384396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defRPr sz="4100">
                <a:solidFill>
                  <a:schemeClr val="bg1"/>
                </a:solidFill>
                <a:latin typeface="Arial" panose="020B0604020202020204" pitchFamily="34" charset="0"/>
                <a:ea typeface="ＭＳ Ｐゴシック" panose="020B0600070205080204" pitchFamily="34" charset="-128"/>
              </a:defRPr>
            </a:lvl1pPr>
            <a:lvl2pPr marL="770662" indent="-296408" defTabSz="963328">
              <a:defRPr sz="4100">
                <a:solidFill>
                  <a:schemeClr val="bg1"/>
                </a:solidFill>
                <a:latin typeface="Arial" panose="020B0604020202020204" pitchFamily="34" charset="0"/>
                <a:ea typeface="ＭＳ Ｐゴシック" panose="020B0600070205080204" pitchFamily="34" charset="-128"/>
              </a:defRPr>
            </a:lvl2pPr>
            <a:lvl3pPr marL="1185634" indent="-237127" defTabSz="963328">
              <a:defRPr sz="4100">
                <a:solidFill>
                  <a:schemeClr val="bg1"/>
                </a:solidFill>
                <a:latin typeface="Arial" panose="020B0604020202020204" pitchFamily="34" charset="0"/>
                <a:ea typeface="ＭＳ Ｐゴシック" panose="020B0600070205080204" pitchFamily="34" charset="-128"/>
              </a:defRPr>
            </a:lvl3pPr>
            <a:lvl4pPr marL="1659887" indent="-237127" defTabSz="963328">
              <a:defRPr sz="4100">
                <a:solidFill>
                  <a:schemeClr val="bg1"/>
                </a:solidFill>
                <a:latin typeface="Arial" panose="020B0604020202020204" pitchFamily="34" charset="0"/>
                <a:ea typeface="ＭＳ Ｐゴシック" panose="020B0600070205080204" pitchFamily="34" charset="-128"/>
              </a:defRPr>
            </a:lvl4pPr>
            <a:lvl5pPr marL="2134141" indent="-237127" defTabSz="963328">
              <a:defRPr sz="4100">
                <a:solidFill>
                  <a:schemeClr val="bg1"/>
                </a:solidFill>
                <a:latin typeface="Arial" panose="020B0604020202020204" pitchFamily="34" charset="0"/>
                <a:ea typeface="ＭＳ Ｐゴシック" panose="020B0600070205080204" pitchFamily="34" charset="-128"/>
              </a:defRPr>
            </a:lvl5pPr>
            <a:lvl6pPr marL="260839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6pPr>
            <a:lvl7pPr marL="3082648"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7pPr>
            <a:lvl8pPr marL="3556902"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8pPr>
            <a:lvl9pPr marL="403115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9pPr>
          </a:lstStyle>
          <a:p>
            <a:fld id="{1E726393-328E-463E-AEE0-3A1C1485D5A7}" type="slidenum">
              <a:rPr lang="en-US" altLang="en-US" sz="1200"/>
              <a:pPr/>
              <a:t>2</a:t>
            </a:fld>
            <a:endParaRPr lang="en-US" altLang="en-US" sz="1200" dirty="0"/>
          </a:p>
        </p:txBody>
      </p:sp>
      <p:sp>
        <p:nvSpPr>
          <p:cNvPr id="29699" name="Rectangle 2"/>
          <p:cNvSpPr>
            <a:spLocks noGrp="1" noRot="1" noChangeAspect="1" noChangeArrowheads="1" noTextEdit="1"/>
          </p:cNvSpPr>
          <p:nvPr>
            <p:ph type="sldImg"/>
          </p:nvPr>
        </p:nvSpPr>
        <p:spPr>
          <a:xfrm>
            <a:off x="1241425" y="704850"/>
            <a:ext cx="4819650" cy="3614738"/>
          </a:xfrm>
          <a:ln/>
        </p:spPr>
      </p:sp>
      <p:sp>
        <p:nvSpPr>
          <p:cNvPr id="29700" name="Rectangle 3"/>
          <p:cNvSpPr>
            <a:spLocks noGrp="1" noChangeArrowheads="1"/>
          </p:cNvSpPr>
          <p:nvPr>
            <p:ph type="body" idx="1"/>
          </p:nvPr>
        </p:nvSpPr>
        <p:spPr>
          <a:xfrm>
            <a:off x="954156" y="4557947"/>
            <a:ext cx="5395292" cy="4325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5572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defRPr sz="4100">
                <a:solidFill>
                  <a:schemeClr val="bg1"/>
                </a:solidFill>
                <a:latin typeface="Arial" panose="020B0604020202020204" pitchFamily="34" charset="0"/>
                <a:ea typeface="ＭＳ Ｐゴシック" panose="020B0600070205080204" pitchFamily="34" charset="-128"/>
              </a:defRPr>
            </a:lvl1pPr>
            <a:lvl2pPr marL="770662" indent="-296408" defTabSz="963328">
              <a:defRPr sz="4100">
                <a:solidFill>
                  <a:schemeClr val="bg1"/>
                </a:solidFill>
                <a:latin typeface="Arial" panose="020B0604020202020204" pitchFamily="34" charset="0"/>
                <a:ea typeface="ＭＳ Ｐゴシック" panose="020B0600070205080204" pitchFamily="34" charset="-128"/>
              </a:defRPr>
            </a:lvl2pPr>
            <a:lvl3pPr marL="1185634" indent="-237127" defTabSz="963328">
              <a:defRPr sz="4100">
                <a:solidFill>
                  <a:schemeClr val="bg1"/>
                </a:solidFill>
                <a:latin typeface="Arial" panose="020B0604020202020204" pitchFamily="34" charset="0"/>
                <a:ea typeface="ＭＳ Ｐゴシック" panose="020B0600070205080204" pitchFamily="34" charset="-128"/>
              </a:defRPr>
            </a:lvl3pPr>
            <a:lvl4pPr marL="1659887" indent="-237127" defTabSz="963328">
              <a:defRPr sz="4100">
                <a:solidFill>
                  <a:schemeClr val="bg1"/>
                </a:solidFill>
                <a:latin typeface="Arial" panose="020B0604020202020204" pitchFamily="34" charset="0"/>
                <a:ea typeface="ＭＳ Ｐゴシック" panose="020B0600070205080204" pitchFamily="34" charset="-128"/>
              </a:defRPr>
            </a:lvl4pPr>
            <a:lvl5pPr marL="2134141" indent="-237127" defTabSz="963328">
              <a:defRPr sz="4100">
                <a:solidFill>
                  <a:schemeClr val="bg1"/>
                </a:solidFill>
                <a:latin typeface="Arial" panose="020B0604020202020204" pitchFamily="34" charset="0"/>
                <a:ea typeface="ＭＳ Ｐゴシック" panose="020B0600070205080204" pitchFamily="34" charset="-128"/>
              </a:defRPr>
            </a:lvl5pPr>
            <a:lvl6pPr marL="260839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6pPr>
            <a:lvl7pPr marL="3082648"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7pPr>
            <a:lvl8pPr marL="3556902"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8pPr>
            <a:lvl9pPr marL="403115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9pPr>
          </a:lstStyle>
          <a:p>
            <a:fld id="{372B94EE-0927-43D6-933A-35FC973EBC40}" type="slidenum">
              <a:rPr lang="en-US" altLang="en-US" sz="1200"/>
              <a:pPr/>
              <a:t>4</a:t>
            </a:fld>
            <a:endParaRPr lang="en-US" altLang="en-US" sz="1200" dirty="0"/>
          </a:p>
        </p:txBody>
      </p:sp>
    </p:spTree>
    <p:extLst>
      <p:ext uri="{BB962C8B-B14F-4D97-AF65-F5344CB8AC3E}">
        <p14:creationId xmlns:p14="http://schemas.microsoft.com/office/powerpoint/2010/main" val="239042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defRPr sz="4100">
                <a:solidFill>
                  <a:schemeClr val="bg1"/>
                </a:solidFill>
                <a:latin typeface="Arial" panose="020B0604020202020204" pitchFamily="34" charset="0"/>
                <a:ea typeface="ＭＳ Ｐゴシック" panose="020B0600070205080204" pitchFamily="34" charset="-128"/>
              </a:defRPr>
            </a:lvl1pPr>
            <a:lvl2pPr marL="770662" indent="-296408" defTabSz="963328">
              <a:defRPr sz="4100">
                <a:solidFill>
                  <a:schemeClr val="bg1"/>
                </a:solidFill>
                <a:latin typeface="Arial" panose="020B0604020202020204" pitchFamily="34" charset="0"/>
                <a:ea typeface="ＭＳ Ｐゴシック" panose="020B0600070205080204" pitchFamily="34" charset="-128"/>
              </a:defRPr>
            </a:lvl2pPr>
            <a:lvl3pPr marL="1185634" indent="-237127" defTabSz="963328">
              <a:defRPr sz="4100">
                <a:solidFill>
                  <a:schemeClr val="bg1"/>
                </a:solidFill>
                <a:latin typeface="Arial" panose="020B0604020202020204" pitchFamily="34" charset="0"/>
                <a:ea typeface="ＭＳ Ｐゴシック" panose="020B0600070205080204" pitchFamily="34" charset="-128"/>
              </a:defRPr>
            </a:lvl3pPr>
            <a:lvl4pPr marL="1659887" indent="-237127" defTabSz="963328">
              <a:defRPr sz="4100">
                <a:solidFill>
                  <a:schemeClr val="bg1"/>
                </a:solidFill>
                <a:latin typeface="Arial" panose="020B0604020202020204" pitchFamily="34" charset="0"/>
                <a:ea typeface="ＭＳ Ｐゴシック" panose="020B0600070205080204" pitchFamily="34" charset="-128"/>
              </a:defRPr>
            </a:lvl4pPr>
            <a:lvl5pPr marL="2134141" indent="-237127" defTabSz="963328">
              <a:defRPr sz="4100">
                <a:solidFill>
                  <a:schemeClr val="bg1"/>
                </a:solidFill>
                <a:latin typeface="Arial" panose="020B0604020202020204" pitchFamily="34" charset="0"/>
                <a:ea typeface="ＭＳ Ｐゴシック" panose="020B0600070205080204" pitchFamily="34" charset="-128"/>
              </a:defRPr>
            </a:lvl5pPr>
            <a:lvl6pPr marL="260839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6pPr>
            <a:lvl7pPr marL="3082648"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7pPr>
            <a:lvl8pPr marL="3556902"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8pPr>
            <a:lvl9pPr marL="403115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9pPr>
          </a:lstStyle>
          <a:p>
            <a:fld id="{3B9A3BD9-50EE-4446-96F4-7649979DB6F3}" type="slidenum">
              <a:rPr lang="en-US" altLang="en-US" sz="1200"/>
              <a:pPr/>
              <a:t>5</a:t>
            </a:fld>
            <a:endParaRPr lang="en-US" altLang="en-US" sz="1200" dirty="0"/>
          </a:p>
        </p:txBody>
      </p:sp>
    </p:spTree>
    <p:extLst>
      <p:ext uri="{BB962C8B-B14F-4D97-AF65-F5344CB8AC3E}">
        <p14:creationId xmlns:p14="http://schemas.microsoft.com/office/powerpoint/2010/main" val="253107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defRPr sz="4100">
                <a:solidFill>
                  <a:schemeClr val="bg1"/>
                </a:solidFill>
                <a:latin typeface="Arial" panose="020B0604020202020204" pitchFamily="34" charset="0"/>
                <a:ea typeface="ＭＳ Ｐゴシック" panose="020B0600070205080204" pitchFamily="34" charset="-128"/>
              </a:defRPr>
            </a:lvl1pPr>
            <a:lvl2pPr marL="770662" indent="-296408" defTabSz="963328">
              <a:defRPr sz="4100">
                <a:solidFill>
                  <a:schemeClr val="bg1"/>
                </a:solidFill>
                <a:latin typeface="Arial" panose="020B0604020202020204" pitchFamily="34" charset="0"/>
                <a:ea typeface="ＭＳ Ｐゴシック" panose="020B0600070205080204" pitchFamily="34" charset="-128"/>
              </a:defRPr>
            </a:lvl2pPr>
            <a:lvl3pPr marL="1185634" indent="-237127" defTabSz="963328">
              <a:defRPr sz="4100">
                <a:solidFill>
                  <a:schemeClr val="bg1"/>
                </a:solidFill>
                <a:latin typeface="Arial" panose="020B0604020202020204" pitchFamily="34" charset="0"/>
                <a:ea typeface="ＭＳ Ｐゴシック" panose="020B0600070205080204" pitchFamily="34" charset="-128"/>
              </a:defRPr>
            </a:lvl3pPr>
            <a:lvl4pPr marL="1659887" indent="-237127" defTabSz="963328">
              <a:defRPr sz="4100">
                <a:solidFill>
                  <a:schemeClr val="bg1"/>
                </a:solidFill>
                <a:latin typeface="Arial" panose="020B0604020202020204" pitchFamily="34" charset="0"/>
                <a:ea typeface="ＭＳ Ｐゴシック" panose="020B0600070205080204" pitchFamily="34" charset="-128"/>
              </a:defRPr>
            </a:lvl4pPr>
            <a:lvl5pPr marL="2134141" indent="-237127" defTabSz="963328">
              <a:defRPr sz="4100">
                <a:solidFill>
                  <a:schemeClr val="bg1"/>
                </a:solidFill>
                <a:latin typeface="Arial" panose="020B0604020202020204" pitchFamily="34" charset="0"/>
                <a:ea typeface="ＭＳ Ｐゴシック" panose="020B0600070205080204" pitchFamily="34" charset="-128"/>
              </a:defRPr>
            </a:lvl5pPr>
            <a:lvl6pPr marL="260839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6pPr>
            <a:lvl7pPr marL="3082648"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7pPr>
            <a:lvl8pPr marL="3556902"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8pPr>
            <a:lvl9pPr marL="403115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9pPr>
          </a:lstStyle>
          <a:p>
            <a:fld id="{185F887B-119C-49B9-94E9-B35D4A849868}" type="slidenum">
              <a:rPr lang="en-US" altLang="en-US" sz="1200"/>
              <a:pPr/>
              <a:t>6</a:t>
            </a:fld>
            <a:endParaRPr lang="en-US" altLang="en-US" sz="1200" dirty="0"/>
          </a:p>
        </p:txBody>
      </p:sp>
    </p:spTree>
    <p:extLst>
      <p:ext uri="{BB962C8B-B14F-4D97-AF65-F5344CB8AC3E}">
        <p14:creationId xmlns:p14="http://schemas.microsoft.com/office/powerpoint/2010/main" val="11632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defRPr sz="4100">
                <a:solidFill>
                  <a:schemeClr val="bg1"/>
                </a:solidFill>
                <a:latin typeface="Arial" panose="020B0604020202020204" pitchFamily="34" charset="0"/>
                <a:ea typeface="ＭＳ Ｐゴシック" panose="020B0600070205080204" pitchFamily="34" charset="-128"/>
              </a:defRPr>
            </a:lvl1pPr>
            <a:lvl2pPr marL="770662" indent="-296408" defTabSz="963328">
              <a:defRPr sz="4100">
                <a:solidFill>
                  <a:schemeClr val="bg1"/>
                </a:solidFill>
                <a:latin typeface="Arial" panose="020B0604020202020204" pitchFamily="34" charset="0"/>
                <a:ea typeface="ＭＳ Ｐゴシック" panose="020B0600070205080204" pitchFamily="34" charset="-128"/>
              </a:defRPr>
            </a:lvl2pPr>
            <a:lvl3pPr marL="1185634" indent="-237127" defTabSz="963328">
              <a:defRPr sz="4100">
                <a:solidFill>
                  <a:schemeClr val="bg1"/>
                </a:solidFill>
                <a:latin typeface="Arial" panose="020B0604020202020204" pitchFamily="34" charset="0"/>
                <a:ea typeface="ＭＳ Ｐゴシック" panose="020B0600070205080204" pitchFamily="34" charset="-128"/>
              </a:defRPr>
            </a:lvl3pPr>
            <a:lvl4pPr marL="1659887" indent="-237127" defTabSz="963328">
              <a:defRPr sz="4100">
                <a:solidFill>
                  <a:schemeClr val="bg1"/>
                </a:solidFill>
                <a:latin typeface="Arial" panose="020B0604020202020204" pitchFamily="34" charset="0"/>
                <a:ea typeface="ＭＳ Ｐゴシック" panose="020B0600070205080204" pitchFamily="34" charset="-128"/>
              </a:defRPr>
            </a:lvl4pPr>
            <a:lvl5pPr marL="2134141" indent="-237127" defTabSz="963328">
              <a:defRPr sz="4100">
                <a:solidFill>
                  <a:schemeClr val="bg1"/>
                </a:solidFill>
                <a:latin typeface="Arial" panose="020B0604020202020204" pitchFamily="34" charset="0"/>
                <a:ea typeface="ＭＳ Ｐゴシック" panose="020B0600070205080204" pitchFamily="34" charset="-128"/>
              </a:defRPr>
            </a:lvl5pPr>
            <a:lvl6pPr marL="260839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6pPr>
            <a:lvl7pPr marL="3082648"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7pPr>
            <a:lvl8pPr marL="3556902"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8pPr>
            <a:lvl9pPr marL="403115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9pPr>
          </a:lstStyle>
          <a:p>
            <a:fld id="{085E3F56-73C8-468C-B9D8-0F66D4ECEDB3}" type="slidenum">
              <a:rPr lang="en-US" altLang="en-US" sz="1200"/>
              <a:pPr/>
              <a:t>7</a:t>
            </a:fld>
            <a:endParaRPr lang="en-US" altLang="en-US" sz="1200" dirty="0"/>
          </a:p>
        </p:txBody>
      </p:sp>
    </p:spTree>
    <p:extLst>
      <p:ext uri="{BB962C8B-B14F-4D97-AF65-F5344CB8AC3E}">
        <p14:creationId xmlns:p14="http://schemas.microsoft.com/office/powerpoint/2010/main" val="267056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defRPr sz="4100">
                <a:solidFill>
                  <a:schemeClr val="bg1"/>
                </a:solidFill>
                <a:latin typeface="Arial" panose="020B0604020202020204" pitchFamily="34" charset="0"/>
                <a:ea typeface="ＭＳ Ｐゴシック" panose="020B0600070205080204" pitchFamily="34" charset="-128"/>
              </a:defRPr>
            </a:lvl1pPr>
            <a:lvl2pPr marL="770662" indent="-296408" defTabSz="963328">
              <a:defRPr sz="4100">
                <a:solidFill>
                  <a:schemeClr val="bg1"/>
                </a:solidFill>
                <a:latin typeface="Arial" panose="020B0604020202020204" pitchFamily="34" charset="0"/>
                <a:ea typeface="ＭＳ Ｐゴシック" panose="020B0600070205080204" pitchFamily="34" charset="-128"/>
              </a:defRPr>
            </a:lvl2pPr>
            <a:lvl3pPr marL="1185634" indent="-237127" defTabSz="963328">
              <a:defRPr sz="4100">
                <a:solidFill>
                  <a:schemeClr val="bg1"/>
                </a:solidFill>
                <a:latin typeface="Arial" panose="020B0604020202020204" pitchFamily="34" charset="0"/>
                <a:ea typeface="ＭＳ Ｐゴシック" panose="020B0600070205080204" pitchFamily="34" charset="-128"/>
              </a:defRPr>
            </a:lvl3pPr>
            <a:lvl4pPr marL="1659887" indent="-237127" defTabSz="963328">
              <a:defRPr sz="4100">
                <a:solidFill>
                  <a:schemeClr val="bg1"/>
                </a:solidFill>
                <a:latin typeface="Arial" panose="020B0604020202020204" pitchFamily="34" charset="0"/>
                <a:ea typeface="ＭＳ Ｐゴシック" panose="020B0600070205080204" pitchFamily="34" charset="-128"/>
              </a:defRPr>
            </a:lvl4pPr>
            <a:lvl5pPr marL="2134141" indent="-237127" defTabSz="963328">
              <a:defRPr sz="4100">
                <a:solidFill>
                  <a:schemeClr val="bg1"/>
                </a:solidFill>
                <a:latin typeface="Arial" panose="020B0604020202020204" pitchFamily="34" charset="0"/>
                <a:ea typeface="ＭＳ Ｐゴシック" panose="020B0600070205080204" pitchFamily="34" charset="-128"/>
              </a:defRPr>
            </a:lvl5pPr>
            <a:lvl6pPr marL="260839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6pPr>
            <a:lvl7pPr marL="3082648"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7pPr>
            <a:lvl8pPr marL="3556902"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8pPr>
            <a:lvl9pPr marL="4031155" indent="-237127" algn="ctr" defTabSz="963328" eaLnBrk="0" fontAlgn="base" hangingPunct="0">
              <a:spcBef>
                <a:spcPct val="50000"/>
              </a:spcBef>
              <a:spcAft>
                <a:spcPct val="0"/>
              </a:spcAft>
              <a:defRPr sz="4100">
                <a:solidFill>
                  <a:schemeClr val="bg1"/>
                </a:solidFill>
                <a:latin typeface="Arial" panose="020B0604020202020204" pitchFamily="34" charset="0"/>
                <a:ea typeface="ＭＳ Ｐゴシック" panose="020B0600070205080204" pitchFamily="34" charset="-128"/>
              </a:defRPr>
            </a:lvl9pPr>
          </a:lstStyle>
          <a:p>
            <a:fld id="{41D982C4-4298-4AC2-8747-CAF5A31E4D7D}" type="slidenum">
              <a:rPr lang="en-US" altLang="en-US" sz="1200"/>
              <a:pPr/>
              <a:t>16</a:t>
            </a:fld>
            <a:endParaRPr lang="en-US" altLang="en-US" sz="1200" dirty="0"/>
          </a:p>
        </p:txBody>
      </p:sp>
    </p:spTree>
    <p:extLst>
      <p:ext uri="{BB962C8B-B14F-4D97-AF65-F5344CB8AC3E}">
        <p14:creationId xmlns:p14="http://schemas.microsoft.com/office/powerpoint/2010/main" val="212420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556F5-7031-485A-9149-16E62C8DD739}" type="slidenum">
              <a:rPr lang="en-US" altLang="en-US" smtClean="0"/>
              <a:pPr/>
              <a:t>17</a:t>
            </a:fld>
            <a:endParaRPr lang="en-US" altLang="en-US" dirty="0"/>
          </a:p>
        </p:txBody>
      </p:sp>
    </p:spTree>
    <p:extLst>
      <p:ext uri="{BB962C8B-B14F-4D97-AF65-F5344CB8AC3E}">
        <p14:creationId xmlns:p14="http://schemas.microsoft.com/office/powerpoint/2010/main" val="338044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556F5-7031-485A-9149-16E62C8DD739}" type="slidenum">
              <a:rPr lang="en-US" altLang="en-US" smtClean="0"/>
              <a:pPr/>
              <a:t>18</a:t>
            </a:fld>
            <a:endParaRPr lang="en-US" altLang="en-US" dirty="0"/>
          </a:p>
        </p:txBody>
      </p:sp>
    </p:spTree>
    <p:extLst>
      <p:ext uri="{BB962C8B-B14F-4D97-AF65-F5344CB8AC3E}">
        <p14:creationId xmlns:p14="http://schemas.microsoft.com/office/powerpoint/2010/main" val="141906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003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450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685800"/>
            <a:ext cx="20193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685800"/>
            <a:ext cx="5905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70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99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891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13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81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014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96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32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310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81000" y="685800"/>
            <a:ext cx="609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7" name="Rectangle 3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5" descr="light-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000" b="1">
          <a:solidFill>
            <a:srgbClr val="590000"/>
          </a:solidFill>
          <a:latin typeface="+mj-lt"/>
          <a:ea typeface="ＭＳ Ｐゴシック" pitchFamily="16" charset="-128"/>
          <a:cs typeface="+mj-cs"/>
        </a:defRPr>
      </a:lvl1pPr>
      <a:lvl2pPr algn="l" rtl="0" eaLnBrk="0" fontAlgn="base" hangingPunct="0">
        <a:spcBef>
          <a:spcPct val="0"/>
        </a:spcBef>
        <a:spcAft>
          <a:spcPct val="0"/>
        </a:spcAft>
        <a:defRPr sz="3000" b="1">
          <a:solidFill>
            <a:srgbClr val="590000"/>
          </a:solidFill>
          <a:latin typeface="Arial" pitchFamily="-110" charset="0"/>
          <a:ea typeface="ＭＳ Ｐゴシック" pitchFamily="16" charset="-128"/>
        </a:defRPr>
      </a:lvl2pPr>
      <a:lvl3pPr algn="l" rtl="0" eaLnBrk="0" fontAlgn="base" hangingPunct="0">
        <a:spcBef>
          <a:spcPct val="0"/>
        </a:spcBef>
        <a:spcAft>
          <a:spcPct val="0"/>
        </a:spcAft>
        <a:defRPr sz="3000" b="1">
          <a:solidFill>
            <a:srgbClr val="590000"/>
          </a:solidFill>
          <a:latin typeface="Arial" pitchFamily="-110" charset="0"/>
          <a:ea typeface="ＭＳ Ｐゴシック" pitchFamily="16" charset="-128"/>
        </a:defRPr>
      </a:lvl3pPr>
      <a:lvl4pPr algn="l" rtl="0" eaLnBrk="0" fontAlgn="base" hangingPunct="0">
        <a:spcBef>
          <a:spcPct val="0"/>
        </a:spcBef>
        <a:spcAft>
          <a:spcPct val="0"/>
        </a:spcAft>
        <a:defRPr sz="3000" b="1">
          <a:solidFill>
            <a:srgbClr val="590000"/>
          </a:solidFill>
          <a:latin typeface="Arial" pitchFamily="-110" charset="0"/>
          <a:ea typeface="ＭＳ Ｐゴシック" pitchFamily="16" charset="-128"/>
        </a:defRPr>
      </a:lvl4pPr>
      <a:lvl5pPr algn="l" rtl="0" eaLnBrk="0" fontAlgn="base" hangingPunct="0">
        <a:spcBef>
          <a:spcPct val="0"/>
        </a:spcBef>
        <a:spcAft>
          <a:spcPct val="0"/>
        </a:spcAft>
        <a:defRPr sz="3000" b="1">
          <a:solidFill>
            <a:srgbClr val="590000"/>
          </a:solidFill>
          <a:latin typeface="Arial" pitchFamily="-110" charset="0"/>
          <a:ea typeface="ＭＳ Ｐゴシック" pitchFamily="16" charset="-128"/>
        </a:defRPr>
      </a:lvl5pPr>
      <a:lvl6pPr marL="457200" algn="l" rtl="0" eaLnBrk="0" fontAlgn="base" hangingPunct="0">
        <a:spcBef>
          <a:spcPct val="0"/>
        </a:spcBef>
        <a:spcAft>
          <a:spcPct val="0"/>
        </a:spcAft>
        <a:defRPr sz="3000" b="1">
          <a:solidFill>
            <a:srgbClr val="590000"/>
          </a:solidFill>
          <a:latin typeface="Arial" pitchFamily="-110" charset="0"/>
        </a:defRPr>
      </a:lvl6pPr>
      <a:lvl7pPr marL="914400" algn="l" rtl="0" eaLnBrk="0" fontAlgn="base" hangingPunct="0">
        <a:spcBef>
          <a:spcPct val="0"/>
        </a:spcBef>
        <a:spcAft>
          <a:spcPct val="0"/>
        </a:spcAft>
        <a:defRPr sz="3000" b="1">
          <a:solidFill>
            <a:srgbClr val="590000"/>
          </a:solidFill>
          <a:latin typeface="Arial" pitchFamily="-110" charset="0"/>
        </a:defRPr>
      </a:lvl7pPr>
      <a:lvl8pPr marL="1371600" algn="l" rtl="0" eaLnBrk="0" fontAlgn="base" hangingPunct="0">
        <a:spcBef>
          <a:spcPct val="0"/>
        </a:spcBef>
        <a:spcAft>
          <a:spcPct val="0"/>
        </a:spcAft>
        <a:defRPr sz="3000" b="1">
          <a:solidFill>
            <a:srgbClr val="590000"/>
          </a:solidFill>
          <a:latin typeface="Arial" pitchFamily="-110" charset="0"/>
        </a:defRPr>
      </a:lvl8pPr>
      <a:lvl9pPr marL="1828800" algn="l" rtl="0" eaLnBrk="0" fontAlgn="base" hangingPunct="0">
        <a:spcBef>
          <a:spcPct val="0"/>
        </a:spcBef>
        <a:spcAft>
          <a:spcPct val="0"/>
        </a:spcAft>
        <a:defRPr sz="3000" b="1">
          <a:solidFill>
            <a:srgbClr val="590000"/>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hlink"/>
          </a:solidFill>
          <a:latin typeface="+mn-lt"/>
          <a:ea typeface="ＭＳ Ｐゴシック" pitchFamily="16" charset="-128"/>
          <a:cs typeface="+mn-cs"/>
        </a:defRPr>
      </a:lvl1pPr>
      <a:lvl2pPr marL="742950" indent="-285750" algn="l" rtl="0" eaLnBrk="0" fontAlgn="base" hangingPunct="0">
        <a:spcBef>
          <a:spcPct val="20000"/>
        </a:spcBef>
        <a:spcAft>
          <a:spcPct val="0"/>
        </a:spcAft>
        <a:buChar char="–"/>
        <a:defRPr sz="2800">
          <a:solidFill>
            <a:schemeClr val="hlink"/>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hlink"/>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5pPr>
      <a:lvl6pPr marL="25146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https://mycpa.cpa.state.tx.us/tpasscmblsearch/"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hyperlink" Target="https://purchasing.tamu.edu/purchasing/purchasing-procedures.html"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hyperlink" Target="https://purchasing.tamu.edu/_media/sole_source_form.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hyperlink" Target="https://purchasing.tamu.edu/_media/justification-emergency.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urchasing.tamu.edu/purchasing/buyer-locator.html" TargetMode="Externa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hyperlink" Target="http://hub.tamu.edu/" TargetMode="Externa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hyperlink" Target="http://purchasing.tamu.edu/ssps/about/ethics.asp" TargetMode="Externa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hyperlink" Target="http://policies.tamus.edu/07-01.pdf" TargetMode="External"/><Relationship Id="rId4" Type="http://schemas.openxmlformats.org/officeDocument/2006/relationships/hyperlink" Target="https://purchasing.tamu.edu/about.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purchasing.tamu.edu/purchasing/Purchasing%20Guideline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rules-saps.tamu.edu/PDFs/25.06.01.M1.pdf" TargetMode="External"/><Relationship Id="rId5" Type="http://schemas.openxmlformats.org/officeDocument/2006/relationships/hyperlink" Target="https://purchasing.tamu.edu/purchasing/purchasing-procedures.html" TargetMode="External"/><Relationship Id="rId4" Type="http://schemas.openxmlformats.org/officeDocument/2006/relationships/hyperlink" Target="http://policies.tamus.edu/25-07-03.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purchasing.tamu.edu/purchasing/purchasing-procedur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381000" y="2343686"/>
            <a:ext cx="8153400" cy="1323439"/>
          </a:xfrm>
        </p:spPr>
        <p:txBody>
          <a:bodyPr/>
          <a:lstStyle/>
          <a:p>
            <a:pPr algn="ctr"/>
            <a:r>
              <a:rPr lang="en-US" altLang="en-US" sz="4000" dirty="0">
                <a:ea typeface="ＭＳ Ｐゴシック" panose="020B0600070205080204" pitchFamily="34" charset="-128"/>
              </a:rPr>
              <a:t>Business Process Workshop</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Purchasing Basics</a:t>
            </a:r>
            <a:endParaRPr lang="en-US" altLang="en-US" sz="4000" dirty="0">
              <a:solidFill>
                <a:srgbClr val="AF5133"/>
              </a:solidFill>
              <a:ea typeface="ＭＳ Ｐゴシック" panose="020B0600070205080204" pitchFamily="34" charset="-128"/>
            </a:endParaRPr>
          </a:p>
        </p:txBody>
      </p:sp>
      <p:sp>
        <p:nvSpPr>
          <p:cNvPr id="2051" name="Rectangle 5"/>
          <p:cNvSpPr>
            <a:spLocks noGrp="1" noChangeArrowheads="1"/>
          </p:cNvSpPr>
          <p:nvPr>
            <p:ph type="body" idx="1"/>
          </p:nvPr>
        </p:nvSpPr>
        <p:spPr>
          <a:xfrm>
            <a:off x="457200" y="4343400"/>
            <a:ext cx="8229600" cy="2362200"/>
          </a:xfrm>
        </p:spPr>
        <p:txBody>
          <a:bodyPr/>
          <a:lstStyle/>
          <a:p>
            <a:pPr marL="0" indent="0" algn="ctr">
              <a:buFontTx/>
              <a:buNone/>
              <a:defRPr/>
            </a:pPr>
            <a:endParaRPr lang="en-US" sz="2000" dirty="0">
              <a:solidFill>
                <a:schemeClr val="tx1"/>
              </a:solidFill>
            </a:endParaRPr>
          </a:p>
          <a:p>
            <a:pPr marL="0" indent="0" algn="ctr">
              <a:buFontTx/>
              <a:buNone/>
              <a:defRPr/>
            </a:pPr>
            <a:r>
              <a:rPr lang="en-US" sz="2000" dirty="0">
                <a:solidFill>
                  <a:schemeClr val="tx1"/>
                </a:solidFill>
              </a:rPr>
              <a:t>Presented by:</a:t>
            </a:r>
          </a:p>
          <a:p>
            <a:pPr marL="0" indent="0">
              <a:buFontTx/>
              <a:buNone/>
              <a:defRPr/>
            </a:pPr>
            <a:r>
              <a:rPr lang="en-US" sz="2000" i="1" dirty="0">
                <a:solidFill>
                  <a:schemeClr val="tx1"/>
                </a:solidFill>
              </a:rPr>
              <a:t>Robby Bounds					Patty Winkler</a:t>
            </a:r>
          </a:p>
          <a:p>
            <a:pPr marL="0" indent="0">
              <a:buFontTx/>
              <a:buNone/>
              <a:defRPr/>
            </a:pPr>
            <a:r>
              <a:rPr lang="en-US" sz="2000" i="1" dirty="0">
                <a:solidFill>
                  <a:schemeClr val="tx1"/>
                </a:solidFill>
              </a:rPr>
              <a:t>Executive Director				Assistant Director</a:t>
            </a:r>
          </a:p>
          <a:p>
            <a:pPr marL="0" indent="0">
              <a:buFontTx/>
              <a:buNone/>
              <a:defRPr/>
            </a:pPr>
            <a:r>
              <a:rPr lang="en-US" sz="2000" i="1" dirty="0">
                <a:solidFill>
                  <a:schemeClr val="tx1"/>
                </a:solidFill>
              </a:rPr>
              <a:t>Procurement Services				Procurement Services</a:t>
            </a:r>
            <a:endParaRPr lang="en-US" sz="2000" dirty="0">
              <a:solidFill>
                <a:schemeClr val="tx1"/>
              </a:solidFill>
            </a:endParaRPr>
          </a:p>
          <a:p>
            <a:pPr marL="0" indent="0">
              <a:buFontTx/>
              <a:buNone/>
              <a:defRPr/>
            </a:pPr>
            <a:endParaRPr lang="en-US" sz="2000" dirty="0">
              <a:solidFill>
                <a:schemeClr val="tx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84048" y="680442"/>
            <a:ext cx="6099048" cy="553998"/>
          </a:xfrm>
        </p:spPr>
        <p:txBody>
          <a:bodyPr/>
          <a:lstStyle/>
          <a:p>
            <a:r>
              <a:rPr lang="en-US" altLang="en-US" dirty="0">
                <a:ea typeface="ＭＳ Ｐゴシック" panose="020B0600070205080204" pitchFamily="34" charset="-128"/>
              </a:rPr>
              <a:t>Purchases Over $25,000</a:t>
            </a:r>
            <a:endParaRPr lang="en-US" altLang="en-US" sz="2400" dirty="0">
              <a:ea typeface="ＭＳ Ｐゴシック" panose="020B0600070205080204" pitchFamily="34" charset="-128"/>
            </a:endParaRPr>
          </a:p>
        </p:txBody>
      </p:sp>
      <p:sp>
        <p:nvSpPr>
          <p:cNvPr id="9" name="Content Placeholder 2">
            <a:extLst>
              <a:ext uri="{FF2B5EF4-FFF2-40B4-BE49-F238E27FC236}">
                <a16:creationId xmlns:a16="http://schemas.microsoft.com/office/drawing/2014/main" id="{6EDD6B9C-FE04-47DA-99ED-D398290C2DE9}"/>
              </a:ext>
            </a:extLst>
          </p:cNvPr>
          <p:cNvSpPr txBox="1">
            <a:spLocks/>
          </p:cNvSpPr>
          <p:nvPr/>
        </p:nvSpPr>
        <p:spPr>
          <a:xfrm>
            <a:off x="304800" y="1524000"/>
            <a:ext cx="8458200" cy="4114800"/>
          </a:xfrm>
          <a:prstGeom prst="rect">
            <a:avLst/>
          </a:prstGeom>
        </p:spPr>
        <p:txBody>
          <a:bodyPr wrap="square" anchor="t">
            <a:noAutofit/>
          </a:bodyPr>
          <a:lstStyle>
            <a:lvl1pPr marL="342900" indent="-342900" algn="l" rtl="0" eaLnBrk="0" fontAlgn="base" hangingPunct="0">
              <a:spcBef>
                <a:spcPct val="20000"/>
              </a:spcBef>
              <a:spcAft>
                <a:spcPct val="0"/>
              </a:spcAft>
              <a:buChar char="•"/>
              <a:defRPr sz="3200">
                <a:solidFill>
                  <a:schemeClr val="hlink"/>
                </a:solidFill>
                <a:latin typeface="+mn-lt"/>
                <a:ea typeface="ＭＳ Ｐゴシック" pitchFamily="16" charset="-128"/>
                <a:cs typeface="+mn-cs"/>
              </a:defRPr>
            </a:lvl1pPr>
            <a:lvl2pPr marL="742950" indent="-285750" algn="l" rtl="0" eaLnBrk="0" fontAlgn="base" hangingPunct="0">
              <a:spcBef>
                <a:spcPct val="20000"/>
              </a:spcBef>
              <a:spcAft>
                <a:spcPct val="0"/>
              </a:spcAft>
              <a:buChar char="–"/>
              <a:defRPr sz="2800">
                <a:solidFill>
                  <a:schemeClr val="hlink"/>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hlink"/>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5pPr>
            <a:lvl6pPr marL="25146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9pPr>
          </a:lstStyle>
          <a:p>
            <a:pPr marL="0" indent="0">
              <a:buFontTx/>
              <a:buNone/>
              <a:defRPr/>
            </a:pPr>
            <a:r>
              <a:rPr lang="en-US" sz="2800" kern="0" dirty="0">
                <a:solidFill>
                  <a:schemeClr val="tx1"/>
                </a:solidFill>
              </a:rPr>
              <a:t>NEW!  As of June 1, 2023, for purchases between $25,000 and $50,000, departments now have the option to solicit three or more informal bids (email bids are acceptable) with at least two of the three bids from Historically Underutilized Businesses (HUBs),then submit a requisition to Procurement Services with all bid documentation attached. </a:t>
            </a:r>
            <a:r>
              <a:rPr lang="en-US" sz="2800" b="1" i="1" kern="0" dirty="0">
                <a:solidFill>
                  <a:schemeClr val="tx1"/>
                </a:solidFill>
              </a:rPr>
              <a:t>This process is optional and not intended to add additional burden to department resources.</a:t>
            </a:r>
            <a:r>
              <a:rPr lang="en-US" sz="2800" i="1" kern="0" dirty="0">
                <a:solidFill>
                  <a:schemeClr val="tx1"/>
                </a:solidFill>
              </a:rPr>
              <a:t> </a:t>
            </a:r>
          </a:p>
          <a:p>
            <a:pPr marL="0" indent="0">
              <a:buFontTx/>
              <a:buNone/>
              <a:defRPr/>
            </a:pPr>
            <a:r>
              <a:rPr lang="en-US" sz="2800" kern="0" dirty="0">
                <a:solidFill>
                  <a:schemeClr val="tx1"/>
                </a:solidFill>
              </a:rPr>
              <a:t>Procurement Services stands ready to assist with the solicitation process.</a:t>
            </a:r>
          </a:p>
        </p:txBody>
      </p:sp>
    </p:spTree>
    <p:custDataLst>
      <p:tags r:id="rId1"/>
    </p:custDataLst>
    <p:extLst>
      <p:ext uri="{BB962C8B-B14F-4D97-AF65-F5344CB8AC3E}">
        <p14:creationId xmlns:p14="http://schemas.microsoft.com/office/powerpoint/2010/main" val="391890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84048" y="680442"/>
            <a:ext cx="6099048" cy="553998"/>
          </a:xfrm>
        </p:spPr>
        <p:txBody>
          <a:bodyPr/>
          <a:lstStyle/>
          <a:p>
            <a:r>
              <a:rPr lang="en-US" altLang="en-US" dirty="0">
                <a:ea typeface="ＭＳ Ｐゴシック" panose="020B0600070205080204" pitchFamily="34" charset="-128"/>
              </a:rPr>
              <a:t>Purchases Over $25,000</a:t>
            </a:r>
            <a:endParaRPr lang="en-US" altLang="en-US" sz="2400" dirty="0">
              <a:ea typeface="ＭＳ Ｐゴシック" panose="020B0600070205080204" pitchFamily="34" charset="-128"/>
            </a:endParaRPr>
          </a:p>
        </p:txBody>
      </p:sp>
      <p:sp>
        <p:nvSpPr>
          <p:cNvPr id="9" name="Content Placeholder 2">
            <a:extLst>
              <a:ext uri="{FF2B5EF4-FFF2-40B4-BE49-F238E27FC236}">
                <a16:creationId xmlns:a16="http://schemas.microsoft.com/office/drawing/2014/main" id="{6EDD6B9C-FE04-47DA-99ED-D398290C2DE9}"/>
              </a:ext>
            </a:extLst>
          </p:cNvPr>
          <p:cNvSpPr txBox="1">
            <a:spLocks/>
          </p:cNvSpPr>
          <p:nvPr/>
        </p:nvSpPr>
        <p:spPr>
          <a:xfrm>
            <a:off x="304800" y="1524000"/>
            <a:ext cx="8458200" cy="4114800"/>
          </a:xfrm>
          <a:prstGeom prst="rect">
            <a:avLst/>
          </a:prstGeom>
        </p:spPr>
        <p:txBody>
          <a:bodyPr wrap="square" anchor="t">
            <a:noAutofit/>
          </a:bodyPr>
          <a:lstStyle>
            <a:lvl1pPr marL="342900" indent="-342900" algn="l" rtl="0" eaLnBrk="0" fontAlgn="base" hangingPunct="0">
              <a:spcBef>
                <a:spcPct val="20000"/>
              </a:spcBef>
              <a:spcAft>
                <a:spcPct val="0"/>
              </a:spcAft>
              <a:buChar char="•"/>
              <a:defRPr sz="3200">
                <a:solidFill>
                  <a:schemeClr val="hlink"/>
                </a:solidFill>
                <a:latin typeface="+mn-lt"/>
                <a:ea typeface="ＭＳ Ｐゴシック" pitchFamily="16" charset="-128"/>
                <a:cs typeface="+mn-cs"/>
              </a:defRPr>
            </a:lvl1pPr>
            <a:lvl2pPr marL="742950" indent="-285750" algn="l" rtl="0" eaLnBrk="0" fontAlgn="base" hangingPunct="0">
              <a:spcBef>
                <a:spcPct val="20000"/>
              </a:spcBef>
              <a:spcAft>
                <a:spcPct val="0"/>
              </a:spcAft>
              <a:buChar char="–"/>
              <a:defRPr sz="2800">
                <a:solidFill>
                  <a:schemeClr val="hlink"/>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hlink"/>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5pPr>
            <a:lvl6pPr marL="25146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9pPr>
          </a:lstStyle>
          <a:p>
            <a:pPr marL="0" indent="0">
              <a:buFontTx/>
              <a:buNone/>
              <a:defRPr/>
            </a:pPr>
            <a:r>
              <a:rPr lang="en-US" sz="2000" kern="0" dirty="0">
                <a:solidFill>
                  <a:schemeClr val="tx1"/>
                </a:solidFill>
              </a:rPr>
              <a:t>Recommendations for successful bids:</a:t>
            </a:r>
          </a:p>
          <a:p>
            <a:pPr>
              <a:buFontTx/>
              <a:buChar char="-"/>
              <a:defRPr/>
            </a:pPr>
            <a:r>
              <a:rPr lang="en-US" sz="2000" kern="0" dirty="0">
                <a:solidFill>
                  <a:schemeClr val="tx1"/>
                </a:solidFill>
              </a:rPr>
              <a:t>Use the Centralized Master Bidders List (CMBL) to find vendors, especially HUBs: </a:t>
            </a:r>
            <a:r>
              <a:rPr lang="en-US" sz="2000" kern="0" dirty="0">
                <a:solidFill>
                  <a:schemeClr val="tx1"/>
                </a:solidFill>
                <a:hlinkClick r:id="rId3"/>
              </a:rPr>
              <a:t>https://mycpa.cpa.state.tx.us/tpasscmblsearch/</a:t>
            </a:r>
            <a:r>
              <a:rPr lang="en-US" sz="2000" kern="0" dirty="0">
                <a:solidFill>
                  <a:schemeClr val="tx1"/>
                </a:solidFill>
              </a:rPr>
              <a:t> </a:t>
            </a:r>
          </a:p>
          <a:p>
            <a:pPr>
              <a:buFontTx/>
              <a:buChar char="-"/>
              <a:defRPr/>
            </a:pPr>
            <a:r>
              <a:rPr lang="en-US" sz="2000" kern="0" dirty="0">
                <a:solidFill>
                  <a:schemeClr val="tx1"/>
                </a:solidFill>
              </a:rPr>
              <a:t>To expedite the order, use vendors currently registered in </a:t>
            </a:r>
            <a:r>
              <a:rPr lang="en-US" sz="2000" kern="0" dirty="0" err="1">
                <a:solidFill>
                  <a:schemeClr val="tx1"/>
                </a:solidFill>
              </a:rPr>
              <a:t>AggieBuy</a:t>
            </a:r>
            <a:r>
              <a:rPr lang="en-US" sz="2000" kern="0" dirty="0">
                <a:solidFill>
                  <a:schemeClr val="tx1"/>
                </a:solidFill>
              </a:rPr>
              <a:t>.</a:t>
            </a:r>
          </a:p>
          <a:p>
            <a:pPr>
              <a:buFontTx/>
              <a:buChar char="-"/>
              <a:defRPr/>
            </a:pPr>
            <a:r>
              <a:rPr lang="en-US" sz="2000" kern="0" dirty="0">
                <a:solidFill>
                  <a:schemeClr val="tx1"/>
                </a:solidFill>
              </a:rPr>
              <a:t>Develop a list of vendors that fit your needs.</a:t>
            </a:r>
          </a:p>
          <a:p>
            <a:pPr>
              <a:buFontTx/>
              <a:buChar char="-"/>
              <a:defRPr/>
            </a:pPr>
            <a:r>
              <a:rPr lang="en-US" sz="2000" kern="0" dirty="0">
                <a:solidFill>
                  <a:schemeClr val="tx1"/>
                </a:solidFill>
              </a:rPr>
              <a:t>Keep specifications simple; i.e., specific make and model number, apples to apples comparison, supplies and equipment vs. services.  </a:t>
            </a:r>
          </a:p>
          <a:p>
            <a:pPr>
              <a:buFontTx/>
              <a:buChar char="-"/>
              <a:defRPr/>
            </a:pPr>
            <a:r>
              <a:rPr lang="en-US" sz="2000" kern="0" dirty="0">
                <a:solidFill>
                  <a:schemeClr val="tx1"/>
                </a:solidFill>
              </a:rPr>
              <a:t>Stay away from services due to complex statements of work, difficult evaluation process, bonding and insurance requirements.</a:t>
            </a:r>
          </a:p>
          <a:p>
            <a:pPr>
              <a:buFontTx/>
              <a:buChar char="-"/>
              <a:defRPr/>
            </a:pPr>
            <a:r>
              <a:rPr lang="en-US" sz="2000" kern="0" dirty="0">
                <a:solidFill>
                  <a:schemeClr val="tx1"/>
                </a:solidFill>
              </a:rPr>
              <a:t>Give vendors time to respond.</a:t>
            </a:r>
          </a:p>
          <a:p>
            <a:pPr>
              <a:buFontTx/>
              <a:buChar char="-"/>
              <a:defRPr/>
            </a:pPr>
            <a:r>
              <a:rPr lang="en-US" sz="2000" kern="0" dirty="0">
                <a:solidFill>
                  <a:schemeClr val="tx1"/>
                </a:solidFill>
              </a:rPr>
              <a:t>Develop a tabulation sheet; see example. </a:t>
            </a:r>
          </a:p>
          <a:p>
            <a:pPr>
              <a:buFontTx/>
              <a:buChar char="-"/>
              <a:defRPr/>
            </a:pPr>
            <a:r>
              <a:rPr lang="en-US" sz="2000" kern="0" dirty="0">
                <a:solidFill>
                  <a:schemeClr val="tx1"/>
                </a:solidFill>
              </a:rPr>
              <a:t>Award based on low bid.</a:t>
            </a:r>
          </a:p>
          <a:p>
            <a:pPr>
              <a:buFontTx/>
              <a:buChar char="-"/>
              <a:defRPr/>
            </a:pPr>
            <a:r>
              <a:rPr lang="en-US" sz="2000" kern="0" dirty="0">
                <a:solidFill>
                  <a:schemeClr val="tx1"/>
                </a:solidFill>
              </a:rPr>
              <a:t>Attach all documentation in </a:t>
            </a:r>
            <a:r>
              <a:rPr lang="en-US" sz="2000" kern="0" dirty="0" err="1">
                <a:solidFill>
                  <a:schemeClr val="tx1"/>
                </a:solidFill>
              </a:rPr>
              <a:t>AggieBuy</a:t>
            </a:r>
            <a:r>
              <a:rPr lang="en-US" sz="2000" kern="0" dirty="0">
                <a:solidFill>
                  <a:schemeClr val="tx1"/>
                </a:solidFill>
              </a:rPr>
              <a:t> purchase requisition.</a:t>
            </a:r>
          </a:p>
          <a:p>
            <a:pPr>
              <a:buFontTx/>
              <a:buChar char="-"/>
              <a:defRPr/>
            </a:pPr>
            <a:r>
              <a:rPr lang="en-US" sz="2000" kern="0" dirty="0">
                <a:solidFill>
                  <a:schemeClr val="tx1"/>
                </a:solidFill>
              </a:rPr>
              <a:t>Vendor contract?  Just say NO!</a:t>
            </a:r>
          </a:p>
        </p:txBody>
      </p:sp>
    </p:spTree>
    <p:custDataLst>
      <p:tags r:id="rId1"/>
    </p:custDataLst>
    <p:extLst>
      <p:ext uri="{BB962C8B-B14F-4D97-AF65-F5344CB8AC3E}">
        <p14:creationId xmlns:p14="http://schemas.microsoft.com/office/powerpoint/2010/main" val="403898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84048" y="680442"/>
            <a:ext cx="6099048" cy="553998"/>
          </a:xfrm>
        </p:spPr>
        <p:txBody>
          <a:bodyPr/>
          <a:lstStyle/>
          <a:p>
            <a:r>
              <a:rPr lang="en-US" altLang="en-US" dirty="0">
                <a:ea typeface="ＭＳ Ｐゴシック" panose="020B0600070205080204" pitchFamily="34" charset="-128"/>
              </a:rPr>
              <a:t>Purchases Over $25,000</a:t>
            </a:r>
            <a:endParaRPr lang="en-US" altLang="en-US" sz="2400" dirty="0">
              <a:ea typeface="ＭＳ Ｐゴシック" panose="020B0600070205080204" pitchFamily="34" charset="-128"/>
            </a:endParaRPr>
          </a:p>
        </p:txBody>
      </p:sp>
      <p:graphicFrame>
        <p:nvGraphicFramePr>
          <p:cNvPr id="7" name="Table 6">
            <a:extLst>
              <a:ext uri="{FF2B5EF4-FFF2-40B4-BE49-F238E27FC236}">
                <a16:creationId xmlns:a16="http://schemas.microsoft.com/office/drawing/2014/main" id="{3B415FAE-A7F2-42DA-AC76-6A08D1341201}"/>
              </a:ext>
            </a:extLst>
          </p:cNvPr>
          <p:cNvGraphicFramePr>
            <a:graphicFrameLocks noGrp="1"/>
          </p:cNvGraphicFramePr>
          <p:nvPr>
            <p:extLst>
              <p:ext uri="{D42A27DB-BD31-4B8C-83A1-F6EECF244321}">
                <p14:modId xmlns:p14="http://schemas.microsoft.com/office/powerpoint/2010/main" val="3997426536"/>
              </p:ext>
            </p:extLst>
          </p:nvPr>
        </p:nvGraphicFramePr>
        <p:xfrm>
          <a:off x="152400" y="1371600"/>
          <a:ext cx="8839202" cy="5181594"/>
        </p:xfrm>
        <a:graphic>
          <a:graphicData uri="http://schemas.openxmlformats.org/drawingml/2006/table">
            <a:tbl>
              <a:tblPr/>
              <a:tblGrid>
                <a:gridCol w="299765">
                  <a:extLst>
                    <a:ext uri="{9D8B030D-6E8A-4147-A177-3AD203B41FA5}">
                      <a16:colId xmlns:a16="http://schemas.microsoft.com/office/drawing/2014/main" val="1812514472"/>
                    </a:ext>
                  </a:extLst>
                </a:gridCol>
                <a:gridCol w="1506507">
                  <a:extLst>
                    <a:ext uri="{9D8B030D-6E8A-4147-A177-3AD203B41FA5}">
                      <a16:colId xmlns:a16="http://schemas.microsoft.com/office/drawing/2014/main" val="2143100048"/>
                    </a:ext>
                  </a:extLst>
                </a:gridCol>
                <a:gridCol w="530352">
                  <a:extLst>
                    <a:ext uri="{9D8B030D-6E8A-4147-A177-3AD203B41FA5}">
                      <a16:colId xmlns:a16="http://schemas.microsoft.com/office/drawing/2014/main" val="962532812"/>
                    </a:ext>
                  </a:extLst>
                </a:gridCol>
                <a:gridCol w="1083763">
                  <a:extLst>
                    <a:ext uri="{9D8B030D-6E8A-4147-A177-3AD203B41FA5}">
                      <a16:colId xmlns:a16="http://schemas.microsoft.com/office/drawing/2014/main" val="3098190949"/>
                    </a:ext>
                  </a:extLst>
                </a:gridCol>
                <a:gridCol w="1083763">
                  <a:extLst>
                    <a:ext uri="{9D8B030D-6E8A-4147-A177-3AD203B41FA5}">
                      <a16:colId xmlns:a16="http://schemas.microsoft.com/office/drawing/2014/main" val="3340768862"/>
                    </a:ext>
                  </a:extLst>
                </a:gridCol>
                <a:gridCol w="1083763">
                  <a:extLst>
                    <a:ext uri="{9D8B030D-6E8A-4147-A177-3AD203B41FA5}">
                      <a16:colId xmlns:a16="http://schemas.microsoft.com/office/drawing/2014/main" val="2777140184"/>
                    </a:ext>
                  </a:extLst>
                </a:gridCol>
                <a:gridCol w="1083763">
                  <a:extLst>
                    <a:ext uri="{9D8B030D-6E8A-4147-A177-3AD203B41FA5}">
                      <a16:colId xmlns:a16="http://schemas.microsoft.com/office/drawing/2014/main" val="3987909257"/>
                    </a:ext>
                  </a:extLst>
                </a:gridCol>
                <a:gridCol w="1083763">
                  <a:extLst>
                    <a:ext uri="{9D8B030D-6E8A-4147-A177-3AD203B41FA5}">
                      <a16:colId xmlns:a16="http://schemas.microsoft.com/office/drawing/2014/main" val="844590629"/>
                    </a:ext>
                  </a:extLst>
                </a:gridCol>
                <a:gridCol w="1083763">
                  <a:extLst>
                    <a:ext uri="{9D8B030D-6E8A-4147-A177-3AD203B41FA5}">
                      <a16:colId xmlns:a16="http://schemas.microsoft.com/office/drawing/2014/main" val="2526017113"/>
                    </a:ext>
                  </a:extLst>
                </a:gridCol>
              </a:tblGrid>
              <a:tr h="233120">
                <a:tc gridSpan="9">
                  <a:txBody>
                    <a:bodyPr/>
                    <a:lstStyle/>
                    <a:p>
                      <a:pPr algn="ctr" fontAlgn="b"/>
                      <a:r>
                        <a:rPr lang="en-US" sz="1100" b="1" i="0" u="none" strike="noStrike">
                          <a:effectLst/>
                          <a:latin typeface="Arial" panose="020B0604020202020204" pitchFamily="34" charset="0"/>
                        </a:rPr>
                        <a:t>Tabulation Sheet</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9898352"/>
                  </a:ext>
                </a:extLst>
              </a:tr>
              <a:tr h="222522">
                <a:tc gridSpan="2">
                  <a:txBody>
                    <a:bodyPr/>
                    <a:lstStyle/>
                    <a:p>
                      <a:pPr algn="l" fontAlgn="b"/>
                      <a:r>
                        <a:rPr lang="en-US" sz="1100" b="1" i="0" u="none" strike="noStrike">
                          <a:effectLst/>
                          <a:latin typeface="Arial" panose="020B0604020202020204" pitchFamily="34" charset="0"/>
                        </a:rPr>
                        <a:t>Company</a:t>
                      </a:r>
                    </a:p>
                  </a:txBody>
                  <a:tcPr marL="8415" marR="8415" marT="84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03060304"/>
                  </a:ext>
                </a:extLst>
              </a:tr>
              <a:tr h="222522">
                <a:tc gridSpan="2">
                  <a:txBody>
                    <a:bodyPr/>
                    <a:lstStyle/>
                    <a:p>
                      <a:pPr algn="l" fontAlgn="b"/>
                      <a:r>
                        <a:rPr lang="en-US" sz="1100" b="1" i="0" u="none" strike="noStrike">
                          <a:effectLst/>
                          <a:latin typeface="Arial" panose="020B0604020202020204" pitchFamily="34" charset="0"/>
                        </a:rPr>
                        <a:t>Address</a:t>
                      </a:r>
                    </a:p>
                  </a:txBody>
                  <a:tcPr marL="8415" marR="8415" marT="841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ctr"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371162550"/>
                  </a:ext>
                </a:extLst>
              </a:tr>
              <a:tr h="222522">
                <a:tc gridSpan="2">
                  <a:txBody>
                    <a:bodyPr/>
                    <a:lstStyle/>
                    <a:p>
                      <a:pPr algn="l" fontAlgn="b"/>
                      <a:r>
                        <a:rPr lang="en-US" sz="1100" b="1" i="0" u="none" strike="noStrike">
                          <a:effectLst/>
                          <a:latin typeface="Arial" panose="020B0604020202020204" pitchFamily="34" charset="0"/>
                        </a:rPr>
                        <a:t>City, State</a:t>
                      </a:r>
                    </a:p>
                  </a:txBody>
                  <a:tcPr marL="8415" marR="8415" marT="841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232878364"/>
                  </a:ext>
                </a:extLst>
              </a:tr>
              <a:tr h="222522">
                <a:tc gridSpan="2">
                  <a:txBody>
                    <a:bodyPr/>
                    <a:lstStyle/>
                    <a:p>
                      <a:pPr algn="l" fontAlgn="b"/>
                      <a:r>
                        <a:rPr lang="en-US" sz="1100" b="1" i="0" u="none" strike="noStrike">
                          <a:effectLst/>
                          <a:latin typeface="Arial" panose="020B0604020202020204" pitchFamily="34" charset="0"/>
                        </a:rPr>
                        <a:t>Terms</a:t>
                      </a:r>
                    </a:p>
                  </a:txBody>
                  <a:tcPr marL="8415" marR="8415" marT="841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Net 30</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Net 30</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Net 30</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464908079"/>
                  </a:ext>
                </a:extLst>
              </a:tr>
              <a:tr h="222522">
                <a:tc gridSpan="2">
                  <a:txBody>
                    <a:bodyPr/>
                    <a:lstStyle/>
                    <a:p>
                      <a:pPr algn="l" fontAlgn="b"/>
                      <a:r>
                        <a:rPr lang="en-US" sz="1100" b="1" i="0" u="none" strike="noStrike">
                          <a:effectLst/>
                          <a:latin typeface="Arial" panose="020B0604020202020204" pitchFamily="34" charset="0"/>
                        </a:rPr>
                        <a:t>FOB</a:t>
                      </a:r>
                    </a:p>
                  </a:txBody>
                  <a:tcPr marL="8415" marR="8415" marT="841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Destination</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Destination</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Destination</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545765937"/>
                  </a:ext>
                </a:extLst>
              </a:tr>
              <a:tr h="222522">
                <a:tc gridSpan="2">
                  <a:txBody>
                    <a:bodyPr/>
                    <a:lstStyle/>
                    <a:p>
                      <a:pPr algn="l" fontAlgn="b"/>
                      <a:r>
                        <a:rPr lang="en-US" sz="1100" b="1" i="0" u="none" strike="noStrike">
                          <a:effectLst/>
                          <a:latin typeface="Arial" panose="020B0604020202020204" pitchFamily="34" charset="0"/>
                        </a:rPr>
                        <a:t>Delivery Days</a:t>
                      </a:r>
                    </a:p>
                  </a:txBody>
                  <a:tcPr marL="8415" marR="8415" marT="841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293539827"/>
                  </a:ext>
                </a:extLst>
              </a:tr>
              <a:tr h="222522">
                <a:tc gridSpan="2">
                  <a:txBody>
                    <a:bodyPr/>
                    <a:lstStyle/>
                    <a:p>
                      <a:pPr algn="l" fontAlgn="b"/>
                      <a:r>
                        <a:rPr lang="en-US" sz="1100" b="1" i="0" u="none" strike="noStrike">
                          <a:effectLst/>
                          <a:latin typeface="Arial" panose="020B0604020202020204" pitchFamily="34" charset="0"/>
                        </a:rPr>
                        <a:t>Quoted by</a:t>
                      </a:r>
                    </a:p>
                  </a:txBody>
                  <a:tcPr marL="8415" marR="8415" marT="841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66416628"/>
                  </a:ext>
                </a:extLst>
              </a:tr>
              <a:tr h="222522">
                <a:tc gridSpan="2">
                  <a:txBody>
                    <a:bodyPr/>
                    <a:lstStyle/>
                    <a:p>
                      <a:pPr algn="l" fontAlgn="b"/>
                      <a:r>
                        <a:rPr lang="en-US" sz="1100" b="1" i="0" u="none" strike="noStrike">
                          <a:effectLst/>
                          <a:latin typeface="Arial" panose="020B0604020202020204" pitchFamily="34" charset="0"/>
                        </a:rPr>
                        <a:t>VID #</a:t>
                      </a:r>
                    </a:p>
                  </a:txBody>
                  <a:tcPr marL="8415" marR="8415" marT="841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076983740"/>
                  </a:ext>
                </a:extLst>
              </a:tr>
              <a:tr h="233120">
                <a:tc gridSpan="2">
                  <a:txBody>
                    <a:bodyPr/>
                    <a:lstStyle/>
                    <a:p>
                      <a:pPr algn="l" fontAlgn="b"/>
                      <a:r>
                        <a:rPr lang="en-US" sz="1100" b="1" i="0" u="none" strike="noStrike">
                          <a:effectLst/>
                          <a:latin typeface="Arial" panose="020B0604020202020204" pitchFamily="34" charset="0"/>
                        </a:rPr>
                        <a:t>HUB Status</a:t>
                      </a:r>
                    </a:p>
                  </a:txBody>
                  <a:tcPr marL="8415" marR="8415" marT="841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705524275"/>
                  </a:ext>
                </a:extLst>
              </a:tr>
              <a:tr h="233120">
                <a:tc gridSpan="2">
                  <a:txBody>
                    <a:bodyPr/>
                    <a:lstStyle/>
                    <a:p>
                      <a:pPr algn="l" fontAlgn="b"/>
                      <a:r>
                        <a:rPr lang="en-US" sz="1100" b="1" i="0" u="none" strike="noStrike">
                          <a:effectLst/>
                          <a:latin typeface="Arial" panose="020B0604020202020204" pitchFamily="34" charset="0"/>
                        </a:rPr>
                        <a:t>AggieBuy (Yes/No)</a:t>
                      </a:r>
                    </a:p>
                  </a:txBody>
                  <a:tcPr marL="8415" marR="8415" marT="841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129381779"/>
                  </a:ext>
                </a:extLst>
              </a:tr>
              <a:tr h="233120">
                <a:tc>
                  <a:txBody>
                    <a:bodyPr/>
                    <a:lstStyle/>
                    <a:p>
                      <a:pPr algn="ctr" fontAlgn="b"/>
                      <a:r>
                        <a:rPr lang="en-US" sz="1100" b="1" i="0" u="none" strike="noStrike">
                          <a:effectLst/>
                          <a:latin typeface="Arial" panose="020B0604020202020204" pitchFamily="34" charset="0"/>
                        </a:rPr>
                        <a:t>#</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1" i="0" u="none" strike="noStrike">
                          <a:effectLst/>
                          <a:latin typeface="Arial" panose="020B0604020202020204" pitchFamily="34" charset="0"/>
                        </a:rPr>
                        <a:t>Qty</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1" i="0" u="none" strike="noStrike">
                          <a:effectLst/>
                          <a:latin typeface="Arial" panose="020B0604020202020204" pitchFamily="34" charset="0"/>
                        </a:rPr>
                        <a:t> Unit Price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1" i="0" u="none" strike="noStrike">
                          <a:effectLst/>
                          <a:latin typeface="Arial" panose="020B0604020202020204" pitchFamily="34" charset="0"/>
                        </a:rPr>
                        <a:t> Ext.Price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1" i="0" u="none" strike="noStrike">
                          <a:effectLst/>
                          <a:latin typeface="Arial" panose="020B0604020202020204" pitchFamily="34" charset="0"/>
                        </a:rPr>
                        <a:t>Unit Price</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1" i="0" u="none" strike="noStrike">
                          <a:effectLst/>
                          <a:latin typeface="Arial" panose="020B0604020202020204" pitchFamily="34" charset="0"/>
                        </a:rPr>
                        <a:t> Ext.Price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1" i="0" u="none" strike="noStrike">
                          <a:effectLst/>
                          <a:latin typeface="Arial" panose="020B0604020202020204" pitchFamily="34" charset="0"/>
                        </a:rPr>
                        <a:t> Unit Price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1" i="0" u="none" strike="noStrike">
                          <a:effectLst/>
                          <a:latin typeface="Arial" panose="020B0604020202020204" pitchFamily="34" charset="0"/>
                        </a:rPr>
                        <a:t> Ext.Price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3666627559"/>
                  </a:ext>
                </a:extLst>
              </a:tr>
              <a:tr h="222522">
                <a:tc>
                  <a:txBody>
                    <a:bodyPr/>
                    <a:lstStyle/>
                    <a:p>
                      <a:pPr algn="ctr" fontAlgn="b"/>
                      <a:r>
                        <a:rPr lang="en-US" sz="1100" b="1" i="0" u="none" strike="noStrike">
                          <a:effectLst/>
                          <a:latin typeface="Arial" panose="020B0604020202020204" pitchFamily="34" charset="0"/>
                        </a:rPr>
                        <a:t>1</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470402"/>
                  </a:ext>
                </a:extLst>
              </a:tr>
              <a:tr h="222522">
                <a:tc>
                  <a:txBody>
                    <a:bodyPr/>
                    <a:lstStyle/>
                    <a:p>
                      <a:pPr algn="ctr" fontAlgn="b"/>
                      <a:r>
                        <a:rPr lang="en-US" sz="1100" b="1" i="0" u="none" strike="noStrike">
                          <a:effectLst/>
                          <a:latin typeface="Arial" panose="020B0604020202020204" pitchFamily="34" charset="0"/>
                        </a:rPr>
                        <a:t>2</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474726"/>
                  </a:ext>
                </a:extLst>
              </a:tr>
              <a:tr h="222522">
                <a:tc>
                  <a:txBody>
                    <a:bodyPr/>
                    <a:lstStyle/>
                    <a:p>
                      <a:pPr algn="ctr" fontAlgn="b"/>
                      <a:r>
                        <a:rPr lang="en-US" sz="1100" b="1" i="0" u="none" strike="noStrike">
                          <a:effectLst/>
                          <a:latin typeface="Arial" panose="020B0604020202020204" pitchFamily="34" charset="0"/>
                        </a:rPr>
                        <a:t>3</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5160451"/>
                  </a:ext>
                </a:extLst>
              </a:tr>
              <a:tr h="222522">
                <a:tc>
                  <a:txBody>
                    <a:bodyPr/>
                    <a:lstStyle/>
                    <a:p>
                      <a:pPr algn="ctr" fontAlgn="b"/>
                      <a:r>
                        <a:rPr lang="en-US" sz="1100" b="1" i="0" u="none" strike="noStrike">
                          <a:effectLst/>
                          <a:latin typeface="Arial" panose="020B0604020202020204" pitchFamily="34" charset="0"/>
                        </a:rPr>
                        <a:t>4</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7703301"/>
                  </a:ext>
                </a:extLst>
              </a:tr>
              <a:tr h="222522">
                <a:tc>
                  <a:txBody>
                    <a:bodyPr/>
                    <a:lstStyle/>
                    <a:p>
                      <a:pPr algn="ctr" fontAlgn="b"/>
                      <a:r>
                        <a:rPr lang="en-US" sz="1100" b="1" i="0" u="none" strike="noStrike">
                          <a:effectLst/>
                          <a:latin typeface="Arial" panose="020B0604020202020204" pitchFamily="34" charset="0"/>
                        </a:rPr>
                        <a:t>5</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3866641"/>
                  </a:ext>
                </a:extLst>
              </a:tr>
              <a:tr h="222522">
                <a:tc>
                  <a:txBody>
                    <a:bodyPr/>
                    <a:lstStyle/>
                    <a:p>
                      <a:pPr algn="ctr" fontAlgn="b"/>
                      <a:r>
                        <a:rPr lang="en-US" sz="1100" b="1" i="0" u="none" strike="noStrike">
                          <a:effectLst/>
                          <a:latin typeface="Arial" panose="020B0604020202020204" pitchFamily="34" charset="0"/>
                        </a:rPr>
                        <a:t>6</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7771081"/>
                  </a:ext>
                </a:extLst>
              </a:tr>
              <a:tr h="222522">
                <a:tc>
                  <a:txBody>
                    <a:bodyPr/>
                    <a:lstStyle/>
                    <a:p>
                      <a:pPr algn="ctr" fontAlgn="b"/>
                      <a:r>
                        <a:rPr lang="en-US" sz="1100" b="1" i="0" u="none" strike="noStrike">
                          <a:effectLst/>
                          <a:latin typeface="Arial" panose="020B0604020202020204" pitchFamily="34" charset="0"/>
                        </a:rPr>
                        <a:t>7</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2961349"/>
                  </a:ext>
                </a:extLst>
              </a:tr>
              <a:tr h="222522">
                <a:tc>
                  <a:txBody>
                    <a:bodyPr/>
                    <a:lstStyle/>
                    <a:p>
                      <a:pPr algn="ctr" fontAlgn="b"/>
                      <a:r>
                        <a:rPr lang="en-US" sz="1100" b="1" i="0" u="none" strike="noStrike">
                          <a:effectLst/>
                          <a:latin typeface="Arial" panose="020B0604020202020204" pitchFamily="34" charset="0"/>
                        </a:rPr>
                        <a:t>8</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5377142"/>
                  </a:ext>
                </a:extLst>
              </a:tr>
              <a:tr h="222522">
                <a:tc>
                  <a:txBody>
                    <a:bodyPr/>
                    <a:lstStyle/>
                    <a:p>
                      <a:pPr algn="ctr" fontAlgn="b"/>
                      <a:r>
                        <a:rPr lang="en-US" sz="1100" b="1" i="0" u="none" strike="noStrike">
                          <a:effectLst/>
                          <a:latin typeface="Arial" panose="020B0604020202020204" pitchFamily="34" charset="0"/>
                        </a:rPr>
                        <a:t>9</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102311"/>
                  </a:ext>
                </a:extLst>
              </a:tr>
              <a:tr h="233120">
                <a:tc>
                  <a:txBody>
                    <a:bodyPr/>
                    <a:lstStyle/>
                    <a:p>
                      <a:pPr algn="ctr" fontAlgn="b"/>
                      <a:r>
                        <a:rPr lang="en-US" sz="1100" b="1" i="0" u="none" strike="noStrike">
                          <a:effectLst/>
                          <a:latin typeface="Arial" panose="020B0604020202020204" pitchFamily="34" charset="0"/>
                        </a:rPr>
                        <a:t>10</a:t>
                      </a:r>
                    </a:p>
                  </a:txBody>
                  <a:tcPr marL="8415" marR="8415" marT="84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auto"/>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7763803"/>
                  </a:ext>
                </a:extLst>
              </a:tr>
              <a:tr h="233120">
                <a:tc>
                  <a:txBody>
                    <a:bodyPr/>
                    <a:lstStyle/>
                    <a:p>
                      <a:pPr algn="l" fontAlgn="b"/>
                      <a:r>
                        <a:rPr lang="en-US" sz="1100" b="1" i="0" u="none" strike="noStrike">
                          <a:effectLst/>
                          <a:latin typeface="Arial" panose="020B0604020202020204" pitchFamily="34" charset="0"/>
                        </a:rPr>
                        <a:t> </a:t>
                      </a:r>
                    </a:p>
                  </a:txBody>
                  <a:tcPr marL="8415" marR="8415" marT="84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TOTAL</a:t>
                      </a:r>
                    </a:p>
                  </a:txBody>
                  <a:tcPr marL="8415" marR="8415" marT="8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              -   </a:t>
                      </a:r>
                    </a:p>
                  </a:txBody>
                  <a:tcPr marL="8415" marR="8415" marT="84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Arial" panose="020B0604020202020204" pitchFamily="34" charset="0"/>
                        </a:rPr>
                        <a:t> </a:t>
                      </a:r>
                    </a:p>
                  </a:txBody>
                  <a:tcPr marL="8415" marR="8415" marT="84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dirty="0">
                          <a:effectLst/>
                          <a:latin typeface="Arial" panose="020B0604020202020204" pitchFamily="34" charset="0"/>
                        </a:rPr>
                        <a:t> $              -   </a:t>
                      </a:r>
                    </a:p>
                  </a:txBody>
                  <a:tcPr marL="8415" marR="8415" marT="84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9044139"/>
                  </a:ext>
                </a:extLst>
              </a:tr>
            </a:tbl>
          </a:graphicData>
        </a:graphic>
      </p:graphicFrame>
    </p:spTree>
    <p:custDataLst>
      <p:tags r:id="rId1"/>
    </p:custDataLst>
    <p:extLst>
      <p:ext uri="{BB962C8B-B14F-4D97-AF65-F5344CB8AC3E}">
        <p14:creationId xmlns:p14="http://schemas.microsoft.com/office/powerpoint/2010/main" val="212482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4048" y="644247"/>
            <a:ext cx="6096000" cy="553998"/>
          </a:xfrm>
        </p:spPr>
        <p:txBody>
          <a:bodyPr/>
          <a:lstStyle/>
          <a:p>
            <a:r>
              <a:rPr lang="en-US" altLang="en-US" dirty="0">
                <a:ea typeface="ＭＳ Ｐゴシック" panose="020B0600070205080204" pitchFamily="34" charset="-128"/>
              </a:rPr>
              <a:t>Purchases Over $25,000</a:t>
            </a:r>
            <a:endParaRPr lang="en-US" altLang="en-US" sz="2400" dirty="0">
              <a:ea typeface="ＭＳ Ｐゴシック" panose="020B0600070205080204" pitchFamily="34" charset="-128"/>
            </a:endParaRPr>
          </a:p>
        </p:txBody>
      </p:sp>
      <p:sp>
        <p:nvSpPr>
          <p:cNvPr id="9" name="Content Placeholder 2">
            <a:extLst>
              <a:ext uri="{FF2B5EF4-FFF2-40B4-BE49-F238E27FC236}">
                <a16:creationId xmlns:a16="http://schemas.microsoft.com/office/drawing/2014/main" id="{C84A1A94-C3D9-434F-91AF-92A34A0C1488}"/>
              </a:ext>
            </a:extLst>
          </p:cNvPr>
          <p:cNvSpPr>
            <a:spLocks noGrp="1"/>
          </p:cNvSpPr>
          <p:nvPr>
            <p:ph idx="1"/>
          </p:nvPr>
        </p:nvSpPr>
        <p:spPr>
          <a:xfrm>
            <a:off x="365760" y="1447800"/>
            <a:ext cx="8385048" cy="5184648"/>
          </a:xfrm>
        </p:spPr>
        <p:txBody>
          <a:bodyPr>
            <a:normAutofit/>
          </a:bodyPr>
          <a:lstStyle/>
          <a:p>
            <a:pPr eaLnBrk="1" hangingPunct="1">
              <a:spcBef>
                <a:spcPts val="0"/>
              </a:spcBef>
              <a:buFont typeface="Wingdings" pitchFamily="2" charset="2"/>
              <a:buNone/>
              <a:defRPr/>
            </a:pPr>
            <a:r>
              <a:rPr lang="en-US" sz="2000" b="1" dirty="0">
                <a:solidFill>
                  <a:schemeClr val="tx1"/>
                </a:solidFill>
              </a:rPr>
              <a:t>Exempt Purchases</a:t>
            </a:r>
          </a:p>
          <a:p>
            <a:pPr eaLnBrk="1" hangingPunct="1">
              <a:spcBef>
                <a:spcPts val="0"/>
              </a:spcBef>
              <a:buFont typeface="Wingdings" pitchFamily="2" charset="2"/>
              <a:buNone/>
              <a:defRPr/>
            </a:pPr>
            <a:endParaRPr lang="en-US" sz="2000" dirty="0">
              <a:solidFill>
                <a:schemeClr val="tx1"/>
              </a:solidFill>
              <a:cs typeface="Arial" pitchFamily="34" charset="0"/>
            </a:endParaRPr>
          </a:p>
          <a:p>
            <a:pPr marL="0" indent="0" eaLnBrk="1" hangingPunct="1">
              <a:spcBef>
                <a:spcPts val="0"/>
              </a:spcBef>
              <a:buFontTx/>
              <a:buNone/>
              <a:defRPr/>
            </a:pPr>
            <a:r>
              <a:rPr lang="en-US" sz="2000" dirty="0">
                <a:solidFill>
                  <a:schemeClr val="tx1"/>
                </a:solidFill>
              </a:rPr>
              <a:t>Regardless of cost, the goods and services listed on the following slides are exempt from competitive bidding requirements and may be purchased by departments.  </a:t>
            </a:r>
            <a:r>
              <a:rPr lang="en-US" sz="2000" b="1" dirty="0">
                <a:solidFill>
                  <a:schemeClr val="tx1"/>
                </a:solidFill>
              </a:rPr>
              <a:t>To ensure compliance, it is recommended that departments contact Procurement Services prior to </a:t>
            </a:r>
            <a:r>
              <a:rPr lang="en-US" sz="2000" b="1" i="1" dirty="0">
                <a:solidFill>
                  <a:schemeClr val="tx1"/>
                </a:solidFill>
              </a:rPr>
              <a:t>ANY</a:t>
            </a:r>
            <a:r>
              <a:rPr lang="en-US" sz="2000" b="1" dirty="0">
                <a:solidFill>
                  <a:schemeClr val="tx1"/>
                </a:solidFill>
              </a:rPr>
              <a:t> purchase in excess of $25,000.  </a:t>
            </a:r>
            <a:r>
              <a:rPr lang="en-US" sz="2000" dirty="0">
                <a:solidFill>
                  <a:schemeClr val="tx1"/>
                </a:solidFill>
              </a:rPr>
              <a:t>All purchases must follow 25.07.01.M1, Contract Administration and/or 25.07.01.M1.01, President’s Delegation of Authority for Contract Administration.</a:t>
            </a:r>
          </a:p>
          <a:p>
            <a:pPr marL="0" indent="0" eaLnBrk="1" hangingPunct="1">
              <a:spcBef>
                <a:spcPts val="0"/>
              </a:spcBef>
              <a:buFontTx/>
              <a:buNone/>
              <a:defRPr/>
            </a:pPr>
            <a:endParaRPr lang="en-US" sz="2000" dirty="0">
              <a:solidFill>
                <a:schemeClr val="tx1"/>
              </a:solidFill>
              <a:cs typeface="Arial" pitchFamily="34" charset="0"/>
            </a:endParaRPr>
          </a:p>
          <a:p>
            <a:pPr marL="0" indent="0" eaLnBrk="1" hangingPunct="1">
              <a:spcBef>
                <a:spcPts val="0"/>
              </a:spcBef>
              <a:buFontTx/>
              <a:buNone/>
              <a:defRPr/>
            </a:pPr>
            <a:r>
              <a:rPr lang="en-US" sz="2000" dirty="0">
                <a:solidFill>
                  <a:schemeClr val="tx1"/>
                </a:solidFill>
                <a:cs typeface="Arial" pitchFamily="34" charset="0"/>
              </a:rPr>
              <a:t>See Purchasing Procedures for complete description of exempt goods and services:</a:t>
            </a:r>
          </a:p>
          <a:p>
            <a:pPr marL="0" indent="0" eaLnBrk="1" hangingPunct="1">
              <a:spcBef>
                <a:spcPts val="0"/>
              </a:spcBef>
              <a:buFontTx/>
              <a:buNone/>
              <a:defRPr/>
            </a:pPr>
            <a:r>
              <a:rPr lang="en-US" sz="2000" dirty="0">
                <a:solidFill>
                  <a:schemeClr val="tx1"/>
                </a:solidFill>
                <a:cs typeface="Arial" pitchFamily="34" charset="0"/>
                <a:hlinkClick r:id="rId3"/>
              </a:rPr>
              <a:t>https://purchasing.tamu.edu/purchasing/purchasing-procedures.html</a:t>
            </a:r>
            <a:r>
              <a:rPr lang="en-US" sz="2000" dirty="0">
                <a:solidFill>
                  <a:schemeClr val="tx1"/>
                </a:solidFill>
                <a:cs typeface="Arial" pitchFamily="34" charset="0"/>
              </a:rPr>
              <a:t> </a:t>
            </a:r>
            <a:endParaRPr lang="en-US" sz="2000" dirty="0">
              <a:solidFill>
                <a:schemeClr val="tx1"/>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4048" y="644247"/>
            <a:ext cx="6096000" cy="553998"/>
          </a:xfrm>
        </p:spPr>
        <p:txBody>
          <a:bodyPr/>
          <a:lstStyle/>
          <a:p>
            <a:r>
              <a:rPr lang="en-US" altLang="en-US" dirty="0">
                <a:ea typeface="ＭＳ Ｐゴシック" panose="020B0600070205080204" pitchFamily="34" charset="-128"/>
              </a:rPr>
              <a:t>Purchases Over $25,000</a:t>
            </a:r>
            <a:endParaRPr lang="en-US" altLang="en-US" sz="2400" dirty="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8A7E0DCE-A474-45C6-A27A-50F488B9EBF1}"/>
              </a:ext>
            </a:extLst>
          </p:cNvPr>
          <p:cNvSpPr>
            <a:spLocks noGrp="1"/>
          </p:cNvSpPr>
          <p:nvPr>
            <p:ph idx="1"/>
          </p:nvPr>
        </p:nvSpPr>
        <p:spPr>
          <a:xfrm>
            <a:off x="365760" y="2179321"/>
            <a:ext cx="8385048" cy="3459479"/>
          </a:xfrm>
        </p:spPr>
        <p:txBody>
          <a:bodyPr numCol="2">
            <a:noAutofit/>
          </a:bodyPr>
          <a:lstStyle/>
          <a:p>
            <a:pPr eaLnBrk="1" hangingPunct="1">
              <a:spcBef>
                <a:spcPts val="0"/>
              </a:spcBef>
              <a:buFont typeface="Arial" panose="020B0604020202020204" pitchFamily="34" charset="0"/>
              <a:buChar char="•"/>
              <a:defRPr/>
            </a:pPr>
            <a:r>
              <a:rPr lang="en-US" sz="1600" dirty="0">
                <a:solidFill>
                  <a:schemeClr val="tx1"/>
                </a:solidFill>
              </a:rPr>
              <a:t>Classified Advertising</a:t>
            </a:r>
          </a:p>
          <a:p>
            <a:pPr eaLnBrk="1" hangingPunct="1">
              <a:spcBef>
                <a:spcPts val="0"/>
              </a:spcBef>
              <a:buFont typeface="Arial" panose="020B0604020202020204" pitchFamily="34" charset="0"/>
              <a:buChar char="•"/>
              <a:defRPr/>
            </a:pPr>
            <a:r>
              <a:rPr lang="en-US" sz="1600" dirty="0">
                <a:solidFill>
                  <a:schemeClr val="tx1"/>
                </a:solidFill>
              </a:rPr>
              <a:t>Conference Expenses</a:t>
            </a:r>
          </a:p>
          <a:p>
            <a:pPr eaLnBrk="1" hangingPunct="1">
              <a:spcBef>
                <a:spcPts val="0"/>
              </a:spcBef>
              <a:buFont typeface="Arial" panose="020B0604020202020204" pitchFamily="34" charset="0"/>
              <a:buChar char="•"/>
              <a:defRPr/>
            </a:pPr>
            <a:r>
              <a:rPr lang="en-US" sz="1600" dirty="0">
                <a:solidFill>
                  <a:schemeClr val="tx1"/>
                </a:solidFill>
              </a:rPr>
              <a:t>Employee Moving Expenses</a:t>
            </a:r>
          </a:p>
          <a:p>
            <a:pPr eaLnBrk="1" hangingPunct="1">
              <a:spcBef>
                <a:spcPts val="0"/>
              </a:spcBef>
              <a:buFont typeface="Arial" panose="020B0604020202020204" pitchFamily="34" charset="0"/>
              <a:buChar char="•"/>
              <a:defRPr/>
            </a:pPr>
            <a:r>
              <a:rPr lang="en-US" sz="1600" dirty="0">
                <a:solidFill>
                  <a:schemeClr val="tx1"/>
                </a:solidFill>
              </a:rPr>
              <a:t>Lecturers/Guest Speakers</a:t>
            </a:r>
          </a:p>
          <a:p>
            <a:pPr eaLnBrk="1" hangingPunct="1">
              <a:spcBef>
                <a:spcPts val="0"/>
              </a:spcBef>
              <a:buFont typeface="Arial" panose="020B0604020202020204" pitchFamily="34" charset="0"/>
              <a:buChar char="•"/>
              <a:defRPr/>
            </a:pPr>
            <a:r>
              <a:rPr lang="en-US" sz="1600" dirty="0">
                <a:solidFill>
                  <a:schemeClr val="tx1"/>
                </a:solidFill>
              </a:rPr>
              <a:t>Student Travel</a:t>
            </a:r>
          </a:p>
          <a:p>
            <a:pPr eaLnBrk="1" hangingPunct="1">
              <a:spcBef>
                <a:spcPts val="0"/>
              </a:spcBef>
              <a:buFont typeface="Arial" panose="020B0604020202020204" pitchFamily="34" charset="0"/>
              <a:buChar char="•"/>
              <a:defRPr/>
            </a:pPr>
            <a:r>
              <a:rPr lang="en-US" sz="1600" dirty="0">
                <a:solidFill>
                  <a:schemeClr val="tx1"/>
                </a:solidFill>
              </a:rPr>
              <a:t>Library Materials</a:t>
            </a:r>
          </a:p>
          <a:p>
            <a:pPr eaLnBrk="1" hangingPunct="1">
              <a:spcBef>
                <a:spcPts val="0"/>
              </a:spcBef>
              <a:buFont typeface="Arial" panose="020B0604020202020204" pitchFamily="34" charset="0"/>
              <a:buChar char="•"/>
              <a:defRPr/>
            </a:pPr>
            <a:r>
              <a:rPr lang="en-US" sz="1600" dirty="0">
                <a:solidFill>
                  <a:schemeClr val="tx1"/>
                </a:solidFill>
              </a:rPr>
              <a:t>Legislative Information Services</a:t>
            </a:r>
          </a:p>
          <a:p>
            <a:pPr eaLnBrk="1" hangingPunct="1">
              <a:spcBef>
                <a:spcPts val="0"/>
              </a:spcBef>
              <a:buFont typeface="Arial" panose="020B0604020202020204" pitchFamily="34" charset="0"/>
              <a:buChar char="•"/>
              <a:defRPr/>
            </a:pPr>
            <a:r>
              <a:rPr lang="en-US" sz="1600" dirty="0">
                <a:solidFill>
                  <a:schemeClr val="tx1"/>
                </a:solidFill>
              </a:rPr>
              <a:t>Membership Fees/Dues</a:t>
            </a:r>
          </a:p>
          <a:p>
            <a:pPr eaLnBrk="1" hangingPunct="1">
              <a:spcBef>
                <a:spcPts val="0"/>
              </a:spcBef>
              <a:buFont typeface="Arial" panose="020B0604020202020204" pitchFamily="34" charset="0"/>
              <a:buChar char="•"/>
              <a:defRPr/>
            </a:pPr>
            <a:r>
              <a:rPr lang="en-US" sz="1600" dirty="0">
                <a:solidFill>
                  <a:schemeClr val="tx1"/>
                </a:solidFill>
              </a:rPr>
              <a:t>Direct Publications</a:t>
            </a:r>
          </a:p>
          <a:p>
            <a:pPr eaLnBrk="1" hangingPunct="1">
              <a:spcBef>
                <a:spcPts val="0"/>
              </a:spcBef>
              <a:buFont typeface="Arial" panose="020B0604020202020204" pitchFamily="34" charset="0"/>
              <a:buChar char="•"/>
              <a:defRPr/>
            </a:pPr>
            <a:r>
              <a:rPr lang="en-US" sz="1600" dirty="0">
                <a:solidFill>
                  <a:schemeClr val="tx1"/>
                </a:solidFill>
              </a:rPr>
              <a:t>Freight</a:t>
            </a:r>
          </a:p>
          <a:p>
            <a:pPr eaLnBrk="1" hangingPunct="1">
              <a:spcBef>
                <a:spcPts val="0"/>
              </a:spcBef>
              <a:buFont typeface="Arial" panose="020B0604020202020204" pitchFamily="34" charset="0"/>
              <a:buChar char="•"/>
              <a:defRPr/>
            </a:pPr>
            <a:r>
              <a:rPr lang="en-US" sz="1600" dirty="0">
                <a:solidFill>
                  <a:schemeClr val="tx1"/>
                </a:solidFill>
              </a:rPr>
              <a:t>Purchases From State Agencies, System Members, Local Governments</a:t>
            </a:r>
          </a:p>
          <a:p>
            <a:pPr eaLnBrk="1" hangingPunct="1">
              <a:spcBef>
                <a:spcPts val="0"/>
              </a:spcBef>
              <a:buFont typeface="Arial" panose="020B0604020202020204" pitchFamily="34" charset="0"/>
              <a:buChar char="•"/>
              <a:defRPr/>
            </a:pPr>
            <a:r>
              <a:rPr lang="en-US" sz="1600" dirty="0">
                <a:solidFill>
                  <a:schemeClr val="tx1"/>
                </a:solidFill>
              </a:rPr>
              <a:t>Registration Fees</a:t>
            </a:r>
          </a:p>
          <a:p>
            <a:pPr eaLnBrk="1" hangingPunct="1">
              <a:spcBef>
                <a:spcPts val="0"/>
              </a:spcBef>
              <a:buFont typeface="Arial" panose="020B0604020202020204" pitchFamily="34" charset="0"/>
              <a:buChar char="•"/>
              <a:defRPr/>
            </a:pPr>
            <a:r>
              <a:rPr lang="en-US" sz="1600" dirty="0">
                <a:solidFill>
                  <a:schemeClr val="tx1"/>
                </a:solidFill>
              </a:rPr>
              <a:t>Rental of Exhibit Space</a:t>
            </a:r>
          </a:p>
          <a:p>
            <a:pPr eaLnBrk="1" hangingPunct="1">
              <a:spcBef>
                <a:spcPts val="0"/>
              </a:spcBef>
              <a:buFont typeface="Arial" panose="020B0604020202020204" pitchFamily="34" charset="0"/>
              <a:buChar char="•"/>
              <a:defRPr/>
            </a:pPr>
            <a:r>
              <a:rPr lang="en-US" sz="1600" dirty="0">
                <a:solidFill>
                  <a:schemeClr val="tx1"/>
                </a:solidFill>
              </a:rPr>
              <a:t>Purchases from Texas Department of Criminal Justice</a:t>
            </a:r>
          </a:p>
          <a:p>
            <a:pPr eaLnBrk="1" hangingPunct="1">
              <a:spcBef>
                <a:spcPts val="0"/>
              </a:spcBef>
              <a:buFont typeface="Arial" panose="020B0604020202020204" pitchFamily="34" charset="0"/>
              <a:buChar char="•"/>
              <a:defRPr/>
            </a:pPr>
            <a:r>
              <a:rPr lang="en-US" sz="1600" dirty="0">
                <a:solidFill>
                  <a:schemeClr val="tx1"/>
                </a:solidFill>
              </a:rPr>
              <a:t>Purchases from </a:t>
            </a:r>
            <a:r>
              <a:rPr lang="en-US" sz="1600" dirty="0" err="1">
                <a:solidFill>
                  <a:schemeClr val="tx1"/>
                </a:solidFill>
              </a:rPr>
              <a:t>WorkQuest</a:t>
            </a:r>
            <a:endParaRPr lang="en-US" sz="1600" dirty="0">
              <a:solidFill>
                <a:schemeClr val="tx1"/>
              </a:solidFill>
            </a:endParaRPr>
          </a:p>
          <a:p>
            <a:pPr eaLnBrk="1" hangingPunct="1">
              <a:spcBef>
                <a:spcPts val="0"/>
              </a:spcBef>
              <a:buFont typeface="Arial" panose="020B0604020202020204" pitchFamily="34" charset="0"/>
              <a:buChar char="•"/>
              <a:defRPr/>
            </a:pPr>
            <a:r>
              <a:rPr lang="en-US" sz="1600" dirty="0">
                <a:solidFill>
                  <a:schemeClr val="tx1"/>
                </a:solidFill>
              </a:rPr>
              <a:t>Internal Repairs</a:t>
            </a:r>
          </a:p>
          <a:p>
            <a:pPr eaLnBrk="1" hangingPunct="1">
              <a:spcBef>
                <a:spcPts val="0"/>
              </a:spcBef>
              <a:buFont typeface="Arial" panose="020B0604020202020204" pitchFamily="34" charset="0"/>
              <a:buChar char="•"/>
              <a:defRPr/>
            </a:pPr>
            <a:r>
              <a:rPr lang="en-US" sz="1600" dirty="0">
                <a:solidFill>
                  <a:schemeClr val="tx1"/>
                </a:solidFill>
              </a:rPr>
              <a:t>Purchases From Federal Agencies</a:t>
            </a:r>
          </a:p>
          <a:p>
            <a:pPr eaLnBrk="1" hangingPunct="1">
              <a:spcBef>
                <a:spcPts val="0"/>
              </a:spcBef>
              <a:buFont typeface="Arial" panose="020B0604020202020204" pitchFamily="34" charset="0"/>
              <a:buChar char="•"/>
              <a:defRPr/>
            </a:pPr>
            <a:r>
              <a:rPr lang="en-US" sz="1600" dirty="0">
                <a:solidFill>
                  <a:schemeClr val="tx1"/>
                </a:solidFill>
              </a:rPr>
              <a:t>Purchases From Institutions of Higher Education</a:t>
            </a:r>
          </a:p>
          <a:p>
            <a:pPr eaLnBrk="1" hangingPunct="1">
              <a:spcBef>
                <a:spcPts val="0"/>
              </a:spcBef>
              <a:buFont typeface="Arial" panose="020B0604020202020204" pitchFamily="34" charset="0"/>
              <a:buChar char="•"/>
              <a:defRPr/>
            </a:pPr>
            <a:r>
              <a:rPr lang="en-US" sz="1600" dirty="0">
                <a:solidFill>
                  <a:schemeClr val="tx1"/>
                </a:solidFill>
              </a:rPr>
              <a:t>Utilities</a:t>
            </a:r>
          </a:p>
          <a:p>
            <a:pPr eaLnBrk="1" hangingPunct="1">
              <a:spcBef>
                <a:spcPts val="0"/>
              </a:spcBef>
              <a:buFont typeface="Arial" panose="020B0604020202020204" pitchFamily="34" charset="0"/>
              <a:buChar char="•"/>
              <a:defRPr/>
            </a:pPr>
            <a:r>
              <a:rPr lang="en-US" sz="1600" b="1" i="1" dirty="0">
                <a:solidFill>
                  <a:schemeClr val="tx1"/>
                </a:solidFill>
              </a:rPr>
              <a:t>Purchases Through </a:t>
            </a:r>
            <a:r>
              <a:rPr lang="en-US" sz="1600" b="1" i="1" dirty="0" err="1">
                <a:solidFill>
                  <a:schemeClr val="tx1"/>
                </a:solidFill>
              </a:rPr>
              <a:t>AggieBuy</a:t>
            </a:r>
            <a:r>
              <a:rPr lang="en-US" sz="1600" b="1" i="1" dirty="0">
                <a:solidFill>
                  <a:schemeClr val="tx1"/>
                </a:solidFill>
              </a:rPr>
              <a:t> </a:t>
            </a:r>
            <a:r>
              <a:rPr lang="en-US" sz="1600" b="1" i="1" dirty="0" err="1">
                <a:solidFill>
                  <a:schemeClr val="tx1"/>
                </a:solidFill>
              </a:rPr>
              <a:t>MarketPlace</a:t>
            </a:r>
            <a:endParaRPr lang="en-US" sz="1600" b="1" i="1" dirty="0">
              <a:solidFill>
                <a:schemeClr val="tx1"/>
              </a:solidFill>
            </a:endParaRPr>
          </a:p>
          <a:p>
            <a:pPr eaLnBrk="1" hangingPunct="1">
              <a:spcBef>
                <a:spcPts val="0"/>
              </a:spcBef>
              <a:buFont typeface="Arial" panose="020B0604020202020204" pitchFamily="34" charset="0"/>
              <a:buChar char="•"/>
              <a:defRPr/>
            </a:pPr>
            <a:r>
              <a:rPr lang="en-US" sz="1600" dirty="0">
                <a:solidFill>
                  <a:schemeClr val="tx1"/>
                </a:solidFill>
              </a:rPr>
              <a:t>Accrediting Organizations</a:t>
            </a:r>
          </a:p>
          <a:p>
            <a:pPr eaLnBrk="1" hangingPunct="1">
              <a:spcBef>
                <a:spcPts val="0"/>
              </a:spcBef>
              <a:buFont typeface="Arial" panose="020B0604020202020204" pitchFamily="34" charset="0"/>
              <a:buChar char="•"/>
              <a:defRPr/>
            </a:pPr>
            <a:r>
              <a:rPr lang="en-US" sz="1600" dirty="0">
                <a:solidFill>
                  <a:schemeClr val="tx1"/>
                </a:solidFill>
              </a:rPr>
              <a:t>Sponsorships</a:t>
            </a:r>
          </a:p>
          <a:p>
            <a:pPr eaLnBrk="1" hangingPunct="1">
              <a:spcBef>
                <a:spcPts val="0"/>
              </a:spcBef>
              <a:buFont typeface="Arial" panose="020B0604020202020204" pitchFamily="34" charset="0"/>
              <a:buChar char="•"/>
              <a:defRPr/>
            </a:pPr>
            <a:r>
              <a:rPr lang="en-US" sz="1600" dirty="0">
                <a:solidFill>
                  <a:schemeClr val="tx1"/>
                </a:solidFill>
              </a:rPr>
              <a:t>Visiting Scholars and Fellows</a:t>
            </a:r>
          </a:p>
        </p:txBody>
      </p:sp>
      <p:sp>
        <p:nvSpPr>
          <p:cNvPr id="6" name="TextBox 5">
            <a:extLst>
              <a:ext uri="{FF2B5EF4-FFF2-40B4-BE49-F238E27FC236}">
                <a16:creationId xmlns:a16="http://schemas.microsoft.com/office/drawing/2014/main" id="{54CEF308-DA24-47AE-929C-DD01E5F3B447}"/>
              </a:ext>
            </a:extLst>
          </p:cNvPr>
          <p:cNvSpPr txBox="1"/>
          <p:nvPr/>
        </p:nvSpPr>
        <p:spPr>
          <a:xfrm>
            <a:off x="368546" y="1524000"/>
            <a:ext cx="3964547" cy="461665"/>
          </a:xfrm>
          <a:prstGeom prst="rect">
            <a:avLst/>
          </a:prstGeom>
          <a:noFill/>
        </p:spPr>
        <p:txBody>
          <a:bodyPr wrap="none" rtlCol="0">
            <a:spAutoFit/>
          </a:bodyPr>
          <a:lstStyle/>
          <a:p>
            <a:pPr algn="l"/>
            <a:r>
              <a:rPr lang="en-US" sz="2400" b="1" dirty="0">
                <a:solidFill>
                  <a:schemeClr val="accent4"/>
                </a:solidFill>
              </a:rPr>
              <a:t>Exempt Purchases (cont.)</a:t>
            </a:r>
          </a:p>
        </p:txBody>
      </p:sp>
      <p:sp>
        <p:nvSpPr>
          <p:cNvPr id="7" name="TextBox 6">
            <a:extLst>
              <a:ext uri="{FF2B5EF4-FFF2-40B4-BE49-F238E27FC236}">
                <a16:creationId xmlns:a16="http://schemas.microsoft.com/office/drawing/2014/main" id="{98B0026B-1A33-42A3-B710-FC635559275A}"/>
              </a:ext>
            </a:extLst>
          </p:cNvPr>
          <p:cNvSpPr txBox="1"/>
          <p:nvPr/>
        </p:nvSpPr>
        <p:spPr>
          <a:xfrm>
            <a:off x="350442" y="5830669"/>
            <a:ext cx="7836312" cy="646331"/>
          </a:xfrm>
          <a:prstGeom prst="rect">
            <a:avLst/>
          </a:prstGeom>
          <a:noFill/>
        </p:spPr>
        <p:txBody>
          <a:bodyPr wrap="none" rtlCol="0">
            <a:spAutoFit/>
          </a:bodyPr>
          <a:lstStyle/>
          <a:p>
            <a:pPr algn="l">
              <a:spcBef>
                <a:spcPts val="0"/>
              </a:spcBef>
            </a:pPr>
            <a:r>
              <a:rPr lang="en-US" sz="1800" b="1" dirty="0">
                <a:solidFill>
                  <a:schemeClr val="tx1"/>
                </a:solidFill>
              </a:rPr>
              <a:t>Many exceptions apply. It is recommended that departments contact </a:t>
            </a:r>
          </a:p>
          <a:p>
            <a:pPr algn="l">
              <a:spcBef>
                <a:spcPts val="0"/>
              </a:spcBef>
            </a:pPr>
            <a:r>
              <a:rPr lang="en-US" sz="1800" b="1" dirty="0">
                <a:solidFill>
                  <a:schemeClr val="tx1"/>
                </a:solidFill>
              </a:rPr>
              <a:t>Procurement Services prior to </a:t>
            </a:r>
            <a:r>
              <a:rPr lang="en-US" sz="1800" b="1" i="1" dirty="0">
                <a:solidFill>
                  <a:schemeClr val="tx1"/>
                </a:solidFill>
              </a:rPr>
              <a:t>ANY</a:t>
            </a:r>
            <a:r>
              <a:rPr lang="en-US" sz="1800" b="1" dirty="0">
                <a:solidFill>
                  <a:schemeClr val="tx1"/>
                </a:solidFill>
              </a:rPr>
              <a:t> purchase in excess of $25,000. </a:t>
            </a:r>
          </a:p>
        </p:txBody>
      </p:sp>
    </p:spTree>
    <p:custDataLst>
      <p:tags r:id="rId1"/>
    </p:custDataLst>
    <p:extLst>
      <p:ext uri="{BB962C8B-B14F-4D97-AF65-F5344CB8AC3E}">
        <p14:creationId xmlns:p14="http://schemas.microsoft.com/office/powerpoint/2010/main" val="182955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4048" y="644247"/>
            <a:ext cx="6096000" cy="553998"/>
          </a:xfrm>
        </p:spPr>
        <p:txBody>
          <a:bodyPr/>
          <a:lstStyle/>
          <a:p>
            <a:r>
              <a:rPr lang="en-US" altLang="en-US" dirty="0">
                <a:ea typeface="ＭＳ Ｐゴシック" panose="020B0600070205080204" pitchFamily="34" charset="-128"/>
              </a:rPr>
              <a:t>Purchases Over $25,000</a:t>
            </a:r>
            <a:endParaRPr lang="en-US" altLang="en-US" sz="2400" dirty="0">
              <a:ea typeface="ＭＳ Ｐゴシック" panose="020B0600070205080204" pitchFamily="34" charset="-128"/>
            </a:endParaRPr>
          </a:p>
        </p:txBody>
      </p:sp>
      <p:sp>
        <p:nvSpPr>
          <p:cNvPr id="6" name="TextBox 5">
            <a:extLst>
              <a:ext uri="{FF2B5EF4-FFF2-40B4-BE49-F238E27FC236}">
                <a16:creationId xmlns:a16="http://schemas.microsoft.com/office/drawing/2014/main" id="{54CEF308-DA24-47AE-929C-DD01E5F3B447}"/>
              </a:ext>
            </a:extLst>
          </p:cNvPr>
          <p:cNvSpPr txBox="1"/>
          <p:nvPr/>
        </p:nvSpPr>
        <p:spPr>
          <a:xfrm>
            <a:off x="368546" y="1524000"/>
            <a:ext cx="3964547" cy="461665"/>
          </a:xfrm>
          <a:prstGeom prst="rect">
            <a:avLst/>
          </a:prstGeom>
          <a:noFill/>
        </p:spPr>
        <p:txBody>
          <a:bodyPr wrap="none" rtlCol="0">
            <a:spAutoFit/>
          </a:bodyPr>
          <a:lstStyle/>
          <a:p>
            <a:pPr algn="l"/>
            <a:r>
              <a:rPr lang="en-US" sz="2400" b="1" dirty="0">
                <a:solidFill>
                  <a:schemeClr val="accent4"/>
                </a:solidFill>
              </a:rPr>
              <a:t>Exempt Purchases (cont.)</a:t>
            </a:r>
          </a:p>
        </p:txBody>
      </p:sp>
      <p:sp>
        <p:nvSpPr>
          <p:cNvPr id="8" name="Content Placeholder 2">
            <a:extLst>
              <a:ext uri="{FF2B5EF4-FFF2-40B4-BE49-F238E27FC236}">
                <a16:creationId xmlns:a16="http://schemas.microsoft.com/office/drawing/2014/main" id="{5ED4165D-67E7-4882-BA13-8A2834AA4C43}"/>
              </a:ext>
            </a:extLst>
          </p:cNvPr>
          <p:cNvSpPr>
            <a:spLocks noGrp="1"/>
          </p:cNvSpPr>
          <p:nvPr>
            <p:ph idx="1"/>
          </p:nvPr>
        </p:nvSpPr>
        <p:spPr>
          <a:xfrm>
            <a:off x="365760" y="2130552"/>
            <a:ext cx="8385048" cy="3279648"/>
          </a:xfrm>
        </p:spPr>
        <p:txBody>
          <a:bodyPr>
            <a:normAutofit/>
          </a:bodyPr>
          <a:lstStyle/>
          <a:p>
            <a:pPr marL="0" indent="0">
              <a:spcAft>
                <a:spcPts val="600"/>
              </a:spcAft>
              <a:buFontTx/>
              <a:buNone/>
              <a:defRPr/>
            </a:pPr>
            <a:r>
              <a:rPr lang="en-US" sz="2400" b="1" dirty="0">
                <a:solidFill>
                  <a:schemeClr val="accent4"/>
                </a:solidFill>
              </a:rPr>
              <a:t>Purchases through </a:t>
            </a:r>
            <a:r>
              <a:rPr lang="en-US" sz="2400" b="1" dirty="0" err="1">
                <a:solidFill>
                  <a:schemeClr val="accent4"/>
                </a:solidFill>
              </a:rPr>
              <a:t>AggieBuy</a:t>
            </a:r>
            <a:r>
              <a:rPr lang="en-US" sz="2400" b="1" dirty="0">
                <a:solidFill>
                  <a:schemeClr val="accent4"/>
                </a:solidFill>
              </a:rPr>
              <a:t> </a:t>
            </a:r>
            <a:r>
              <a:rPr lang="en-US" sz="2400" b="1" dirty="0" err="1">
                <a:solidFill>
                  <a:schemeClr val="accent4"/>
                </a:solidFill>
              </a:rPr>
              <a:t>MarketPlace</a:t>
            </a:r>
            <a:endParaRPr lang="en-US" sz="2400" b="1" dirty="0">
              <a:solidFill>
                <a:schemeClr val="accent4"/>
              </a:solidFill>
            </a:endParaRPr>
          </a:p>
          <a:p>
            <a:pPr marL="0" indent="0">
              <a:buFontTx/>
              <a:buNone/>
              <a:defRPr/>
            </a:pPr>
            <a:r>
              <a:rPr lang="en-US" sz="2400" dirty="0">
                <a:solidFill>
                  <a:schemeClr val="accent4"/>
                </a:solidFill>
              </a:rPr>
              <a:t>The $25,000 delegation limit </a:t>
            </a:r>
            <a:r>
              <a:rPr lang="en-US" sz="2400" b="1" i="1" dirty="0">
                <a:solidFill>
                  <a:schemeClr val="accent4"/>
                </a:solidFill>
              </a:rPr>
              <a:t>does not </a:t>
            </a:r>
            <a:r>
              <a:rPr lang="en-US" sz="2400" dirty="0">
                <a:solidFill>
                  <a:schemeClr val="accent4"/>
                </a:solidFill>
              </a:rPr>
              <a:t>apply to the purchase of items utilizing punch-out catalogs through the </a:t>
            </a:r>
            <a:r>
              <a:rPr lang="en-US" sz="2400" dirty="0" err="1">
                <a:solidFill>
                  <a:schemeClr val="accent4"/>
                </a:solidFill>
              </a:rPr>
              <a:t>AggieBuy</a:t>
            </a:r>
            <a:r>
              <a:rPr lang="en-US" sz="2400" dirty="0">
                <a:solidFill>
                  <a:schemeClr val="accent4"/>
                </a:solidFill>
              </a:rPr>
              <a:t> </a:t>
            </a:r>
            <a:r>
              <a:rPr lang="en-US" sz="2400" dirty="0" err="1">
                <a:solidFill>
                  <a:schemeClr val="accent4"/>
                </a:solidFill>
              </a:rPr>
              <a:t>MarketPlace</a:t>
            </a:r>
            <a:r>
              <a:rPr lang="en-US" sz="2400" dirty="0">
                <a:solidFill>
                  <a:schemeClr val="accent4"/>
                </a:solidFill>
              </a:rPr>
              <a:t>.  These agreements have been put in place by Procurement Services and all competitive bidding requirements have been met.</a:t>
            </a:r>
          </a:p>
          <a:p>
            <a:pPr marL="0" indent="0">
              <a:buFontTx/>
              <a:buNone/>
              <a:defRPr/>
            </a:pPr>
            <a:endParaRPr lang="en-US" sz="2400" dirty="0">
              <a:solidFill>
                <a:schemeClr val="accent4"/>
              </a:solidFill>
            </a:endParaRPr>
          </a:p>
          <a:p>
            <a:pPr marL="0" indent="0">
              <a:spcAft>
                <a:spcPts val="600"/>
              </a:spcAft>
              <a:buFontTx/>
              <a:buNone/>
              <a:defRPr/>
            </a:pPr>
            <a:endParaRPr lang="en-US" sz="2000" dirty="0">
              <a:solidFill>
                <a:schemeClr val="accent4"/>
              </a:solidFill>
            </a:endParaRPr>
          </a:p>
          <a:p>
            <a:pPr marL="0" indent="0">
              <a:buFontTx/>
              <a:buNone/>
              <a:defRPr/>
            </a:pPr>
            <a:endParaRPr lang="en-US" sz="2000" dirty="0">
              <a:solidFill>
                <a:schemeClr val="tx1"/>
              </a:solidFill>
            </a:endParaRPr>
          </a:p>
        </p:txBody>
      </p:sp>
      <p:pic>
        <p:nvPicPr>
          <p:cNvPr id="4" name="Picture 3">
            <a:extLst>
              <a:ext uri="{FF2B5EF4-FFF2-40B4-BE49-F238E27FC236}">
                <a16:creationId xmlns:a16="http://schemas.microsoft.com/office/drawing/2014/main" id="{4B213117-51DF-4921-A6CF-A5BFB66E46A9}"/>
              </a:ext>
            </a:extLst>
          </p:cNvPr>
          <p:cNvPicPr>
            <a:picLocks noChangeAspect="1"/>
          </p:cNvPicPr>
          <p:nvPr/>
        </p:nvPicPr>
        <p:blipFill>
          <a:blip r:embed="rId3"/>
          <a:stretch>
            <a:fillRect/>
          </a:stretch>
        </p:blipFill>
        <p:spPr>
          <a:xfrm>
            <a:off x="2657475" y="4819650"/>
            <a:ext cx="3829050" cy="15049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1609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4048" y="644247"/>
            <a:ext cx="6096000" cy="553998"/>
          </a:xfrm>
        </p:spPr>
        <p:txBody>
          <a:bodyPr/>
          <a:lstStyle/>
          <a:p>
            <a:r>
              <a:rPr lang="en-US" altLang="en-US" dirty="0">
                <a:ea typeface="ＭＳ Ｐゴシック" panose="020B0600070205080204" pitchFamily="34" charset="-128"/>
              </a:rPr>
              <a:t>Purchases Over $25,000</a:t>
            </a:r>
          </a:p>
        </p:txBody>
      </p:sp>
      <p:sp>
        <p:nvSpPr>
          <p:cNvPr id="5" name="Content Placeholder 2">
            <a:extLst>
              <a:ext uri="{FF2B5EF4-FFF2-40B4-BE49-F238E27FC236}">
                <a16:creationId xmlns:a16="http://schemas.microsoft.com/office/drawing/2014/main" id="{700B406F-940B-4C5D-9B69-53B8C68DDCE6}"/>
              </a:ext>
            </a:extLst>
          </p:cNvPr>
          <p:cNvSpPr txBox="1">
            <a:spLocks/>
          </p:cNvSpPr>
          <p:nvPr/>
        </p:nvSpPr>
        <p:spPr bwMode="auto">
          <a:xfrm>
            <a:off x="365760" y="1447800"/>
            <a:ext cx="8385048" cy="518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2800">
                <a:solidFill>
                  <a:schemeClr val="hlink"/>
                </a:solidFill>
                <a:latin typeface="+mn-lt"/>
                <a:ea typeface="ＭＳ Ｐゴシック" pitchFamily="16" charset="-128"/>
                <a:cs typeface="+mn-cs"/>
              </a:defRPr>
            </a:lvl1pPr>
            <a:lvl2pPr marL="742950" indent="-285750" algn="l" rtl="0" eaLnBrk="0" fontAlgn="base" hangingPunct="0">
              <a:spcBef>
                <a:spcPct val="20000"/>
              </a:spcBef>
              <a:spcAft>
                <a:spcPct val="0"/>
              </a:spcAft>
              <a:buChar char="–"/>
              <a:defRPr sz="2400">
                <a:solidFill>
                  <a:schemeClr val="hlink"/>
                </a:solidFill>
                <a:latin typeface="+mn-lt"/>
                <a:ea typeface="ＭＳ Ｐゴシック" pitchFamily="-110" charset="-128"/>
              </a:defRPr>
            </a:lvl2pPr>
            <a:lvl3pPr marL="11430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3pPr>
            <a:lvl4pPr marL="1600200" indent="-228600" algn="l" rtl="0" eaLnBrk="0" fontAlgn="base" hangingPunct="0">
              <a:spcBef>
                <a:spcPct val="20000"/>
              </a:spcBef>
              <a:spcAft>
                <a:spcPct val="0"/>
              </a:spcAft>
              <a:buChar char="–"/>
              <a:defRPr sz="1800">
                <a:solidFill>
                  <a:schemeClr val="hlink"/>
                </a:solidFill>
                <a:latin typeface="+mn-lt"/>
                <a:ea typeface="ＭＳ Ｐゴシック" pitchFamily="-110" charset="-128"/>
              </a:defRPr>
            </a:lvl4pPr>
            <a:lvl5pPr marL="2057400" indent="-228600" algn="l" rtl="0" eaLnBrk="0" fontAlgn="base" hangingPunct="0">
              <a:spcBef>
                <a:spcPct val="20000"/>
              </a:spcBef>
              <a:spcAft>
                <a:spcPct val="0"/>
              </a:spcAft>
              <a:buChar char="»"/>
              <a:defRPr sz="1800">
                <a:solidFill>
                  <a:schemeClr val="hlink"/>
                </a:solidFill>
                <a:latin typeface="+mn-lt"/>
                <a:ea typeface="ＭＳ Ｐゴシック" pitchFamily="-110" charset="-128"/>
              </a:defRPr>
            </a:lvl5pPr>
            <a:lvl6pPr marL="2514600" indent="-228600" algn="l" rtl="0" eaLnBrk="0" fontAlgn="base" hangingPunct="0">
              <a:spcBef>
                <a:spcPct val="20000"/>
              </a:spcBef>
              <a:spcAft>
                <a:spcPct val="0"/>
              </a:spcAft>
              <a:buChar char="»"/>
              <a:defRPr sz="1800">
                <a:solidFill>
                  <a:schemeClr val="hlink"/>
                </a:solidFill>
                <a:latin typeface="+mn-lt"/>
                <a:ea typeface="ＭＳ Ｐゴシック" pitchFamily="-110" charset="-128"/>
              </a:defRPr>
            </a:lvl6pPr>
            <a:lvl7pPr marL="2971800" indent="-228600" algn="l" rtl="0" eaLnBrk="0" fontAlgn="base" hangingPunct="0">
              <a:spcBef>
                <a:spcPct val="20000"/>
              </a:spcBef>
              <a:spcAft>
                <a:spcPct val="0"/>
              </a:spcAft>
              <a:buChar char="»"/>
              <a:defRPr sz="1800">
                <a:solidFill>
                  <a:schemeClr val="hlink"/>
                </a:solidFill>
                <a:latin typeface="+mn-lt"/>
                <a:ea typeface="ＭＳ Ｐゴシック" pitchFamily="-110" charset="-128"/>
              </a:defRPr>
            </a:lvl7pPr>
            <a:lvl8pPr marL="3429000" indent="-228600" algn="l" rtl="0" eaLnBrk="0" fontAlgn="base" hangingPunct="0">
              <a:spcBef>
                <a:spcPct val="20000"/>
              </a:spcBef>
              <a:spcAft>
                <a:spcPct val="0"/>
              </a:spcAft>
              <a:buChar char="»"/>
              <a:defRPr sz="1800">
                <a:solidFill>
                  <a:schemeClr val="hlink"/>
                </a:solidFill>
                <a:latin typeface="+mn-lt"/>
                <a:ea typeface="ＭＳ Ｐゴシック" pitchFamily="-110" charset="-128"/>
              </a:defRPr>
            </a:lvl8pPr>
            <a:lvl9pPr marL="3886200" indent="-228600" algn="l" rtl="0" eaLnBrk="0" fontAlgn="base" hangingPunct="0">
              <a:spcBef>
                <a:spcPct val="20000"/>
              </a:spcBef>
              <a:spcAft>
                <a:spcPct val="0"/>
              </a:spcAft>
              <a:buChar char="»"/>
              <a:defRPr sz="1800">
                <a:solidFill>
                  <a:schemeClr val="hlink"/>
                </a:solidFill>
                <a:latin typeface="+mn-lt"/>
                <a:ea typeface="ＭＳ Ｐゴシック" pitchFamily="-110" charset="-128"/>
              </a:defRPr>
            </a:lvl9pPr>
          </a:lstStyle>
          <a:p>
            <a:pPr marL="0" indent="0">
              <a:buFontTx/>
              <a:buNone/>
              <a:defRPr/>
            </a:pPr>
            <a:r>
              <a:rPr lang="en-US" sz="2400" b="1" kern="0" dirty="0">
                <a:solidFill>
                  <a:schemeClr val="tx1"/>
                </a:solidFill>
              </a:rPr>
              <a:t>Sole Source Purchases</a:t>
            </a:r>
          </a:p>
          <a:p>
            <a:pPr marL="400050" lvl="1" indent="0">
              <a:buFontTx/>
              <a:buNone/>
              <a:defRPr/>
            </a:pPr>
            <a:endParaRPr lang="en-US" sz="2000" b="1" kern="0" dirty="0">
              <a:solidFill>
                <a:schemeClr val="tx1"/>
              </a:solidFill>
            </a:endParaRPr>
          </a:p>
          <a:p>
            <a:pPr marL="0" indent="0">
              <a:buFontTx/>
              <a:buNone/>
              <a:defRPr/>
            </a:pPr>
            <a:r>
              <a:rPr lang="en-US" sz="2000" kern="0" dirty="0">
                <a:solidFill>
                  <a:schemeClr val="tx1"/>
                </a:solidFill>
              </a:rPr>
              <a:t>Sole Source and/or Proprietary products or services can be purchased only from a single source, are essential to the accomplishment of the work, must be properly justified in writing by the end user or other subject matter expert, and must be approved by Procurement Services. </a:t>
            </a:r>
          </a:p>
          <a:p>
            <a:pPr marL="0" indent="0">
              <a:buFontTx/>
              <a:buNone/>
              <a:defRPr/>
            </a:pPr>
            <a:endParaRPr lang="en-US" sz="2000" kern="0" dirty="0">
              <a:solidFill>
                <a:schemeClr val="tx1"/>
              </a:solidFill>
            </a:endParaRPr>
          </a:p>
          <a:p>
            <a:pPr marL="0" indent="0">
              <a:buFontTx/>
              <a:buNone/>
              <a:defRPr/>
            </a:pPr>
            <a:r>
              <a:rPr lang="en-US" sz="2000" b="1" i="1" kern="0" dirty="0">
                <a:solidFill>
                  <a:schemeClr val="tx1"/>
                </a:solidFill>
              </a:rPr>
              <a:t>Note: The PRICE of the product or service is NOT a consideration for approval of a sole source, as pricing can be determined only by competitive solicitation.</a:t>
            </a:r>
          </a:p>
          <a:p>
            <a:pPr marL="0" indent="0">
              <a:buFontTx/>
              <a:buNone/>
              <a:defRPr/>
            </a:pPr>
            <a:endParaRPr lang="en-US" sz="2000" kern="0" dirty="0">
              <a:solidFill>
                <a:schemeClr val="tx1"/>
              </a:solidFill>
            </a:endParaRPr>
          </a:p>
          <a:p>
            <a:pPr marL="0" indent="0">
              <a:buFontTx/>
              <a:buNone/>
              <a:defRPr/>
            </a:pPr>
            <a:r>
              <a:rPr lang="en-US" sz="2000" kern="0" dirty="0">
                <a:solidFill>
                  <a:schemeClr val="tx1"/>
                </a:solidFill>
              </a:rPr>
              <a:t>The sole source justification form may be found at:</a:t>
            </a:r>
            <a:r>
              <a:rPr lang="en-US" sz="1000" kern="0" dirty="0">
                <a:solidFill>
                  <a:schemeClr val="tx1"/>
                </a:solidFill>
              </a:rPr>
              <a:t>  </a:t>
            </a:r>
            <a:r>
              <a:rPr lang="en-US" sz="1700" kern="0" dirty="0">
                <a:solidFill>
                  <a:schemeClr val="tx1"/>
                </a:solidFill>
                <a:hlinkClick r:id="rId4">
                  <a:extLst>
                    <a:ext uri="{A12FA001-AC4F-418D-AE19-62706E023703}">
                      <ahyp:hlinkClr xmlns:ahyp="http://schemas.microsoft.com/office/drawing/2018/hyperlinkcolor" val="tx"/>
                    </a:ext>
                  </a:extLst>
                </a:hlinkClick>
              </a:rPr>
              <a:t>https://purchasing.tamu.edu/_media/sole_source_form.pdf</a:t>
            </a:r>
            <a:r>
              <a:rPr lang="en-US" sz="1700" kern="0" dirty="0">
                <a:solidFill>
                  <a:schemeClr val="tx1"/>
                </a:solidFill>
              </a:rPr>
              <a:t> </a:t>
            </a:r>
          </a:p>
          <a:p>
            <a:pPr marL="0" indent="0">
              <a:buFontTx/>
              <a:buNone/>
              <a:defRPr/>
            </a:pPr>
            <a:endParaRPr lang="en-US" sz="1700" kern="0" dirty="0">
              <a:solidFill>
                <a:schemeClr val="tx1"/>
              </a:solidFill>
            </a:endParaRPr>
          </a:p>
          <a:p>
            <a:pPr marL="0" indent="0">
              <a:buFontTx/>
              <a:buNone/>
              <a:defRPr/>
            </a:pPr>
            <a:r>
              <a:rPr lang="en-US" sz="2000" kern="0" dirty="0">
                <a:solidFill>
                  <a:schemeClr val="tx1"/>
                </a:solidFill>
              </a:rPr>
              <a:t>For more information on sole source purchases, contact the Procurement Services Department.</a:t>
            </a:r>
          </a:p>
          <a:p>
            <a:pPr marL="400050" lvl="1" indent="0">
              <a:buFontTx/>
              <a:buNone/>
              <a:defRPr/>
            </a:pPr>
            <a:endParaRPr lang="en-US" sz="1600" kern="0" dirty="0">
              <a:solidFill>
                <a:schemeClr val="tx1"/>
              </a:solidFill>
            </a:endParaRPr>
          </a:p>
          <a:p>
            <a:pPr marL="0" indent="0">
              <a:buFontTx/>
              <a:buNone/>
              <a:defRPr/>
            </a:pPr>
            <a:r>
              <a:rPr lang="en-US" sz="1700" kern="0" dirty="0">
                <a:solidFill>
                  <a:schemeClr val="tx1"/>
                </a:solidFill>
              </a:rPr>
              <a:t> </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644247"/>
            <a:ext cx="6096000" cy="553998"/>
          </a:xfrm>
        </p:spPr>
        <p:txBody>
          <a:bodyPr/>
          <a:lstStyle/>
          <a:p>
            <a:r>
              <a:rPr lang="en-US" altLang="en-US" dirty="0">
                <a:ea typeface="ＭＳ Ｐゴシック" panose="020B0600070205080204" pitchFamily="34" charset="-128"/>
              </a:rPr>
              <a:t>Purchases Over $25,000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160" y="1905000"/>
            <a:ext cx="4053840" cy="2895600"/>
          </a:xfrm>
          <a:prstGeom prst="rect">
            <a:avLst/>
          </a:prstGeom>
        </p:spPr>
      </p:pic>
      <p:sp>
        <p:nvSpPr>
          <p:cNvPr id="6" name="Content Placeholder 2">
            <a:extLst>
              <a:ext uri="{FF2B5EF4-FFF2-40B4-BE49-F238E27FC236}">
                <a16:creationId xmlns:a16="http://schemas.microsoft.com/office/drawing/2014/main" id="{A6E2F364-C513-431B-8113-E6620190E1A3}"/>
              </a:ext>
            </a:extLst>
          </p:cNvPr>
          <p:cNvSpPr>
            <a:spLocks noGrp="1"/>
          </p:cNvSpPr>
          <p:nvPr>
            <p:ph sz="half" idx="1"/>
          </p:nvPr>
        </p:nvSpPr>
        <p:spPr>
          <a:xfrm>
            <a:off x="365760" y="1527048"/>
            <a:ext cx="5029200" cy="4800600"/>
          </a:xfrm>
        </p:spPr>
        <p:txBody>
          <a:bodyPr>
            <a:normAutofit fontScale="92500" lnSpcReduction="20000"/>
          </a:bodyPr>
          <a:lstStyle/>
          <a:p>
            <a:pPr marL="0" indent="0" eaLnBrk="1" hangingPunct="1">
              <a:spcAft>
                <a:spcPts val="600"/>
              </a:spcAft>
              <a:buFontTx/>
              <a:buNone/>
              <a:defRPr/>
            </a:pPr>
            <a:r>
              <a:rPr lang="en-US" sz="2400" b="1" dirty="0">
                <a:solidFill>
                  <a:schemeClr val="accent4"/>
                </a:solidFill>
                <a:cs typeface="Times New Roman" pitchFamily="18" charset="0"/>
              </a:rPr>
              <a:t>Electronic and Information Resources</a:t>
            </a:r>
          </a:p>
          <a:p>
            <a:pPr marL="0" indent="0" eaLnBrk="1" hangingPunct="1">
              <a:spcBef>
                <a:spcPts val="0"/>
              </a:spcBef>
              <a:spcAft>
                <a:spcPts val="600"/>
              </a:spcAft>
              <a:buFontTx/>
              <a:buNone/>
              <a:defRPr/>
            </a:pPr>
            <a:r>
              <a:rPr lang="en-US" sz="2100" dirty="0">
                <a:solidFill>
                  <a:schemeClr val="accent4"/>
                </a:solidFill>
                <a:cs typeface="Times New Roman" pitchFamily="18" charset="0"/>
              </a:rPr>
              <a:t>Electronic and Information Resources (EIR) are the procedures, computer equipment, computing facilities, software and data which are purchased, designed, built, operated and maintained to collect, record, process, store, retrieve, display, report and transmit information.</a:t>
            </a:r>
          </a:p>
          <a:p>
            <a:pPr marL="0" indent="0" eaLnBrk="1" hangingPunct="1">
              <a:spcBef>
                <a:spcPts val="0"/>
              </a:spcBef>
              <a:spcAft>
                <a:spcPts val="600"/>
              </a:spcAft>
              <a:buFontTx/>
              <a:buNone/>
              <a:defRPr/>
            </a:pPr>
            <a:r>
              <a:rPr lang="en-US" sz="2100" dirty="0">
                <a:solidFill>
                  <a:schemeClr val="accent4"/>
                </a:solidFill>
                <a:cs typeface="Times New Roman" pitchFamily="18" charset="0"/>
              </a:rPr>
              <a:t>Departments are authorized to purchase EIR, including software, costing $25,000 or less when no contract is required, such as off-the-shelf products and shrink-wrapped software.</a:t>
            </a:r>
          </a:p>
          <a:p>
            <a:pPr marL="0" indent="0" eaLnBrk="1" hangingPunct="1">
              <a:spcBef>
                <a:spcPts val="0"/>
              </a:spcBef>
              <a:spcAft>
                <a:spcPts val="600"/>
              </a:spcAft>
              <a:buFontTx/>
              <a:buNone/>
              <a:defRPr/>
            </a:pPr>
            <a:r>
              <a:rPr lang="en-US" sz="2100" dirty="0">
                <a:solidFill>
                  <a:schemeClr val="accent4"/>
                </a:solidFill>
                <a:cs typeface="Times New Roman" pitchFamily="18" charset="0"/>
              </a:rPr>
              <a:t>It is recommended that all software purchases over $25,000 be sent to Procurement Services for processing.</a:t>
            </a:r>
          </a:p>
          <a:p>
            <a:pPr marL="0" indent="0" eaLnBrk="1" hangingPunct="1">
              <a:buFontTx/>
              <a:buNone/>
              <a:defRPr/>
            </a:pPr>
            <a:endParaRPr lang="en-US" dirty="0">
              <a:solidFill>
                <a:schemeClr val="accent4"/>
              </a:solidFill>
              <a:latin typeface="Times New Roman" pitchFamily="18" charset="0"/>
              <a:cs typeface="Times New Roman" pitchFamily="18" charset="0"/>
            </a:endParaRPr>
          </a:p>
          <a:p>
            <a:pPr marL="0" indent="0" eaLnBrk="1" hangingPunct="1">
              <a:buFont typeface="Wingdings" pitchFamily="2" charset="2"/>
              <a:buNone/>
              <a:defRPr/>
            </a:pPr>
            <a:endParaRPr lang="en-US" dirty="0">
              <a:solidFill>
                <a:schemeClr val="accent4"/>
              </a:solidFill>
              <a:latin typeface="Times New Roman" pitchFamily="18" charset="0"/>
              <a:cs typeface="Times New Roman" pitchFamily="18" charset="0"/>
            </a:endParaRPr>
          </a:p>
          <a:p>
            <a:pPr marL="0" indent="0">
              <a:defRPr/>
            </a:pP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644247"/>
            <a:ext cx="6096000" cy="553998"/>
          </a:xfrm>
        </p:spPr>
        <p:txBody>
          <a:bodyPr/>
          <a:lstStyle/>
          <a:p>
            <a:r>
              <a:rPr lang="en-US" altLang="en-US" dirty="0">
                <a:ea typeface="ＭＳ Ｐゴシック" panose="020B0600070205080204" pitchFamily="34" charset="-128"/>
              </a:rPr>
              <a:t>Purchases Over $25,000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160" y="1905000"/>
            <a:ext cx="4053840" cy="2895600"/>
          </a:xfrm>
          <a:prstGeom prst="rect">
            <a:avLst/>
          </a:prstGeom>
        </p:spPr>
      </p:pic>
      <p:sp>
        <p:nvSpPr>
          <p:cNvPr id="6" name="Content Placeholder 2">
            <a:extLst>
              <a:ext uri="{FF2B5EF4-FFF2-40B4-BE49-F238E27FC236}">
                <a16:creationId xmlns:a16="http://schemas.microsoft.com/office/drawing/2014/main" id="{A6E2F364-C513-431B-8113-E6620190E1A3}"/>
              </a:ext>
            </a:extLst>
          </p:cNvPr>
          <p:cNvSpPr>
            <a:spLocks noGrp="1"/>
          </p:cNvSpPr>
          <p:nvPr>
            <p:ph sz="half" idx="1"/>
          </p:nvPr>
        </p:nvSpPr>
        <p:spPr>
          <a:xfrm>
            <a:off x="365760" y="1527048"/>
            <a:ext cx="5029200" cy="4949952"/>
          </a:xfrm>
        </p:spPr>
        <p:txBody>
          <a:bodyPr>
            <a:normAutofit fontScale="92500"/>
          </a:bodyPr>
          <a:lstStyle/>
          <a:p>
            <a:pPr marL="0" indent="0" eaLnBrk="1" hangingPunct="1">
              <a:spcAft>
                <a:spcPts val="600"/>
              </a:spcAft>
              <a:buFontTx/>
              <a:buNone/>
              <a:defRPr/>
            </a:pPr>
            <a:r>
              <a:rPr lang="en-US" sz="2200" b="1" dirty="0">
                <a:solidFill>
                  <a:schemeClr val="accent4"/>
                </a:solidFill>
                <a:cs typeface="Times New Roman" pitchFamily="18" charset="0"/>
              </a:rPr>
              <a:t>Electronic and Information Resources (cont.)</a:t>
            </a:r>
          </a:p>
          <a:p>
            <a:pPr marL="0" indent="0" eaLnBrk="1" hangingPunct="1">
              <a:spcBef>
                <a:spcPts val="0"/>
              </a:spcBef>
              <a:spcAft>
                <a:spcPts val="600"/>
              </a:spcAft>
              <a:buFontTx/>
              <a:buNone/>
              <a:defRPr/>
            </a:pPr>
            <a:r>
              <a:rPr lang="en-US" sz="2200" dirty="0">
                <a:solidFill>
                  <a:schemeClr val="accent4"/>
                </a:solidFill>
                <a:cs typeface="Times New Roman" pitchFamily="18" charset="0"/>
              </a:rPr>
              <a:t>All EIR purchases will be routed to IT Security for approval.</a:t>
            </a:r>
          </a:p>
          <a:p>
            <a:pPr marL="0" indent="0" eaLnBrk="1" hangingPunct="1">
              <a:spcBef>
                <a:spcPts val="0"/>
              </a:spcBef>
              <a:spcAft>
                <a:spcPts val="600"/>
              </a:spcAft>
              <a:buFontTx/>
              <a:buNone/>
              <a:defRPr/>
            </a:pPr>
            <a:r>
              <a:rPr lang="en-US" sz="2200" dirty="0">
                <a:solidFill>
                  <a:schemeClr val="accent4"/>
                </a:solidFill>
                <a:cs typeface="Times New Roman" pitchFamily="18" charset="0"/>
              </a:rPr>
              <a:t>All EIR purchases in excess of $10,000 will be routed IT Accessibility for approval.</a:t>
            </a:r>
          </a:p>
          <a:p>
            <a:pPr marL="0" indent="0" eaLnBrk="1" hangingPunct="1">
              <a:spcBef>
                <a:spcPts val="0"/>
              </a:spcBef>
              <a:spcAft>
                <a:spcPts val="600"/>
              </a:spcAft>
              <a:buFontTx/>
              <a:buNone/>
              <a:defRPr/>
            </a:pPr>
            <a:r>
              <a:rPr lang="en-US" sz="2200" dirty="0">
                <a:solidFill>
                  <a:schemeClr val="accent4"/>
                </a:solidFill>
                <a:cs typeface="Times New Roman" pitchFamily="18" charset="0"/>
              </a:rPr>
              <a:t>EIR purchased at or in excess of $250,000 requires approval of the TAMU CIO and TAMUS CIO prior to purchase. </a:t>
            </a:r>
          </a:p>
          <a:p>
            <a:pPr marL="0" indent="0" eaLnBrk="1" hangingPunct="1">
              <a:spcBef>
                <a:spcPts val="0"/>
              </a:spcBef>
              <a:spcAft>
                <a:spcPts val="600"/>
              </a:spcAft>
              <a:buFontTx/>
              <a:buNone/>
              <a:defRPr/>
            </a:pPr>
            <a:r>
              <a:rPr lang="en-US" sz="2200" dirty="0">
                <a:solidFill>
                  <a:schemeClr val="accent4"/>
                </a:solidFill>
                <a:cs typeface="Times New Roman" pitchFamily="18" charset="0"/>
              </a:rPr>
              <a:t>ALL EIR requiring the execution of a license or support agreement must be submitted to Procurement Services prior to the purchase of the software.</a:t>
            </a:r>
            <a:endParaRPr lang="en-US" sz="2200" dirty="0">
              <a:solidFill>
                <a:schemeClr val="accent4"/>
              </a:solidFill>
              <a:latin typeface="Times New Roman" pitchFamily="18" charset="0"/>
              <a:cs typeface="Times New Roman" pitchFamily="18" charset="0"/>
            </a:endParaRPr>
          </a:p>
          <a:p>
            <a:pPr marL="0" indent="0" eaLnBrk="1" hangingPunct="1">
              <a:buFont typeface="Wingdings" pitchFamily="2" charset="2"/>
              <a:buNone/>
              <a:defRPr/>
            </a:pPr>
            <a:endParaRPr lang="en-US" dirty="0">
              <a:solidFill>
                <a:schemeClr val="accent4"/>
              </a:solidFill>
              <a:latin typeface="Times New Roman" pitchFamily="18" charset="0"/>
              <a:cs typeface="Times New Roman" pitchFamily="18" charset="0"/>
            </a:endParaRPr>
          </a:p>
          <a:p>
            <a:pPr marL="0" indent="0">
              <a:defRPr/>
            </a:pPr>
            <a:endParaRPr lang="en-US" dirty="0"/>
          </a:p>
        </p:txBody>
      </p:sp>
    </p:spTree>
    <p:custDataLst>
      <p:tags r:id="rId1"/>
    </p:custDataLst>
    <p:extLst>
      <p:ext uri="{BB962C8B-B14F-4D97-AF65-F5344CB8AC3E}">
        <p14:creationId xmlns:p14="http://schemas.microsoft.com/office/powerpoint/2010/main" val="8617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644247"/>
            <a:ext cx="6172200" cy="553998"/>
          </a:xfrm>
        </p:spPr>
        <p:txBody>
          <a:bodyPr/>
          <a:lstStyle/>
          <a:p>
            <a:r>
              <a:rPr lang="en-US" altLang="en-US" dirty="0">
                <a:ea typeface="ＭＳ Ｐゴシック" panose="020B0600070205080204" pitchFamily="34" charset="-128"/>
              </a:rPr>
              <a:t>Purchases Over $25,000</a:t>
            </a:r>
          </a:p>
        </p:txBody>
      </p:sp>
      <p:sp>
        <p:nvSpPr>
          <p:cNvPr id="3" name="Content Placeholder 2"/>
          <p:cNvSpPr>
            <a:spLocks noGrp="1"/>
          </p:cNvSpPr>
          <p:nvPr>
            <p:ph idx="1"/>
          </p:nvPr>
        </p:nvSpPr>
        <p:spPr>
          <a:xfrm>
            <a:off x="365760" y="1444752"/>
            <a:ext cx="8385048" cy="5184648"/>
          </a:xfrm>
        </p:spPr>
        <p:txBody>
          <a:bodyPr>
            <a:normAutofit fontScale="92500" lnSpcReduction="10000"/>
          </a:bodyPr>
          <a:lstStyle/>
          <a:p>
            <a:pPr marL="0" indent="0" eaLnBrk="1" hangingPunct="1">
              <a:buFont typeface="Wingdings" pitchFamily="2" charset="2"/>
              <a:buNone/>
              <a:defRPr/>
            </a:pPr>
            <a:r>
              <a:rPr lang="en-US" sz="2600" b="1" dirty="0">
                <a:solidFill>
                  <a:schemeClr val="accent4"/>
                </a:solidFill>
              </a:rPr>
              <a:t>Purchase of Services – Recommended to be processed by Procurement Services</a:t>
            </a:r>
            <a:endParaRPr lang="en-US" sz="2600" b="1" dirty="0">
              <a:solidFill>
                <a:schemeClr val="accent4"/>
              </a:solidFill>
              <a:cs typeface="Arial" pitchFamily="34" charset="0"/>
            </a:endParaRPr>
          </a:p>
          <a:p>
            <a:pPr marL="0" indent="0" eaLnBrk="1" hangingPunct="1">
              <a:buFont typeface="Wingdings" pitchFamily="2" charset="2"/>
              <a:buNone/>
              <a:defRPr/>
            </a:pPr>
            <a:endParaRPr lang="en-US" sz="1500" dirty="0">
              <a:solidFill>
                <a:schemeClr val="accent4"/>
              </a:solidFill>
              <a:cs typeface="Arial" pitchFamily="34" charset="0"/>
            </a:endParaRPr>
          </a:p>
          <a:p>
            <a:pPr marL="0" indent="0" eaLnBrk="1" hangingPunct="1">
              <a:buFont typeface="Wingdings" pitchFamily="2" charset="2"/>
              <a:buNone/>
              <a:defRPr/>
            </a:pPr>
            <a:r>
              <a:rPr lang="en-US" sz="2000" dirty="0">
                <a:solidFill>
                  <a:schemeClr val="accent4"/>
                </a:solidFill>
                <a:cs typeface="Arial" pitchFamily="34" charset="0"/>
              </a:rPr>
              <a:t>Many times, services are required from an outside company because </a:t>
            </a:r>
          </a:p>
          <a:p>
            <a:pPr marL="0" indent="0" eaLnBrk="1" hangingPunct="1">
              <a:spcBef>
                <a:spcPts val="0"/>
              </a:spcBef>
              <a:buFont typeface="Wingdings" pitchFamily="2" charset="2"/>
              <a:buNone/>
              <a:defRPr/>
            </a:pPr>
            <a:r>
              <a:rPr lang="en-US" sz="2000" dirty="0">
                <a:solidFill>
                  <a:schemeClr val="accent4"/>
                </a:solidFill>
                <a:cs typeface="Arial" pitchFamily="34" charset="0"/>
              </a:rPr>
              <a:t>the University does not have the resources to complete the job. A Service is defined as the furnishing of skilled or unskilled labor or professional work but does not include: (1) professional services as defined by the Texas Government Code; (2) service of a state agency employee; (3) or service of a public utility.</a:t>
            </a:r>
          </a:p>
          <a:p>
            <a:pPr marL="400050" lvl="1" indent="0" eaLnBrk="1" hangingPunct="1">
              <a:buFont typeface="Wingdings" pitchFamily="2" charset="2"/>
              <a:buNone/>
              <a:defRPr/>
            </a:pPr>
            <a:endParaRPr lang="en-US" sz="1600" dirty="0">
              <a:solidFill>
                <a:schemeClr val="accent4"/>
              </a:solidFill>
              <a:cs typeface="Arial" pitchFamily="34" charset="0"/>
            </a:endParaRPr>
          </a:p>
          <a:p>
            <a:pPr marL="0" indent="0" eaLnBrk="1" hangingPunct="1">
              <a:buFont typeface="Wingdings" pitchFamily="2" charset="2"/>
              <a:buNone/>
              <a:defRPr/>
            </a:pPr>
            <a:r>
              <a:rPr lang="en-US" sz="2000" dirty="0">
                <a:solidFill>
                  <a:schemeClr val="accent4"/>
                </a:solidFill>
                <a:cs typeface="Arial" pitchFamily="34" charset="0"/>
              </a:rPr>
              <a:t>If a service will be required and rendered throughout the fiscal year, with an estimated cumulative value that exceeds $25,000.00, a requisition must be forwarded to Procurement Services prior to any commitment being made to a provider of the services needed. Information must include:</a:t>
            </a:r>
          </a:p>
          <a:p>
            <a:pPr marL="800100" lvl="2" indent="0" eaLnBrk="1" hangingPunct="1">
              <a:buFont typeface="Wingdings" pitchFamily="2" charset="2"/>
              <a:buNone/>
              <a:defRPr/>
            </a:pPr>
            <a:endParaRPr lang="en-US" sz="1200" dirty="0">
              <a:solidFill>
                <a:schemeClr val="accent4"/>
              </a:solidFill>
              <a:cs typeface="Arial" pitchFamily="34" charset="0"/>
            </a:endParaRPr>
          </a:p>
          <a:p>
            <a:pPr marL="569913" indent="-344488" eaLnBrk="1" hangingPunct="1">
              <a:spcBef>
                <a:spcPts val="0"/>
              </a:spcBef>
              <a:defRPr/>
            </a:pPr>
            <a:r>
              <a:rPr lang="en-US" sz="2000" dirty="0">
                <a:solidFill>
                  <a:schemeClr val="accent4"/>
                </a:solidFill>
                <a:cs typeface="Arial" pitchFamily="34" charset="0"/>
              </a:rPr>
              <a:t>Full description of services required</a:t>
            </a:r>
          </a:p>
          <a:p>
            <a:pPr marL="569913" indent="-344488" eaLnBrk="1" hangingPunct="1">
              <a:spcBef>
                <a:spcPts val="0"/>
              </a:spcBef>
              <a:defRPr/>
            </a:pPr>
            <a:r>
              <a:rPr lang="en-US" sz="2000" dirty="0">
                <a:solidFill>
                  <a:schemeClr val="accent4"/>
                </a:solidFill>
                <a:cs typeface="Arial" pitchFamily="34" charset="0"/>
              </a:rPr>
              <a:t>Time period of service (begin and end date)</a:t>
            </a:r>
          </a:p>
          <a:p>
            <a:pPr marL="569913" indent="-344488" eaLnBrk="1" hangingPunct="1">
              <a:spcBef>
                <a:spcPts val="0"/>
              </a:spcBef>
              <a:defRPr/>
            </a:pPr>
            <a:r>
              <a:rPr lang="en-US" sz="2000" dirty="0">
                <a:solidFill>
                  <a:schemeClr val="accent4"/>
                </a:solidFill>
                <a:cs typeface="Arial" pitchFamily="34" charset="0"/>
              </a:rPr>
              <a:t>List of deliverables</a:t>
            </a:r>
          </a:p>
          <a:p>
            <a:pPr marL="569913" indent="-344488" eaLnBrk="1" hangingPunct="1">
              <a:spcBef>
                <a:spcPts val="0"/>
              </a:spcBef>
              <a:defRPr/>
            </a:pPr>
            <a:r>
              <a:rPr lang="en-US" sz="2000" dirty="0">
                <a:solidFill>
                  <a:schemeClr val="accent4"/>
                </a:solidFill>
                <a:cs typeface="Arial" pitchFamily="34" charset="0"/>
              </a:rPr>
              <a:t>Suggested sources</a:t>
            </a:r>
          </a:p>
          <a:p>
            <a:pPr eaLnBrk="1" hangingPunct="1">
              <a:buFont typeface="Wingdings" pitchFamily="2" charset="2"/>
              <a:buNone/>
              <a:defRPr/>
            </a:pPr>
            <a:endParaRPr lang="en-US" sz="2000" dirty="0">
              <a:solidFill>
                <a:schemeClr val="accent4"/>
              </a:solidFill>
              <a:cs typeface="Arial" pitchFamily="3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685800"/>
            <a:ext cx="6096000" cy="548640"/>
          </a:xfrm>
        </p:spPr>
        <p:txBody>
          <a:bodyPr/>
          <a:lstStyle/>
          <a:p>
            <a:r>
              <a:rPr lang="en-US" altLang="en-US" dirty="0">
                <a:ea typeface="ＭＳ Ｐゴシック" panose="020B0600070205080204" pitchFamily="34" charset="-128"/>
              </a:rPr>
              <a:t>Introduction</a:t>
            </a:r>
          </a:p>
        </p:txBody>
      </p:sp>
      <p:sp>
        <p:nvSpPr>
          <p:cNvPr id="10" name="Rectangle 17"/>
          <p:cNvSpPr>
            <a:spLocks noGrp="1" noChangeArrowheads="1"/>
          </p:cNvSpPr>
          <p:nvPr>
            <p:ph sz="half" idx="1"/>
          </p:nvPr>
        </p:nvSpPr>
        <p:spPr>
          <a:xfrm>
            <a:off x="365760" y="1645920"/>
            <a:ext cx="8382000" cy="5181600"/>
          </a:xfrm>
        </p:spPr>
        <p:txBody>
          <a:bodyPr/>
          <a:lstStyle/>
          <a:p>
            <a:pPr marL="0" indent="0" eaLnBrk="1" hangingPunct="1">
              <a:spcBef>
                <a:spcPts val="0"/>
              </a:spcBef>
              <a:buFontTx/>
              <a:buNone/>
              <a:defRPr/>
            </a:pPr>
            <a:r>
              <a:rPr lang="en-US" sz="2000" dirty="0">
                <a:solidFill>
                  <a:schemeClr val="accent4"/>
                </a:solidFill>
                <a:cs typeface="Arial" pitchFamily="34" charset="0"/>
              </a:rPr>
              <a:t>The purpose of this training is to provide employees with information about basic purchasing procedures and rules, and most importantly, get your questions answered!  We will be covering the following topics:</a:t>
            </a:r>
          </a:p>
          <a:p>
            <a:pPr marL="0" indent="0" eaLnBrk="1" hangingPunct="1">
              <a:buFontTx/>
              <a:buNone/>
              <a:defRPr/>
            </a:pPr>
            <a:endParaRPr lang="en-US" sz="2000" dirty="0">
              <a:solidFill>
                <a:schemeClr val="accent4"/>
              </a:solidFill>
              <a:cs typeface="Arial" pitchFamily="34" charset="0"/>
            </a:endParaRPr>
          </a:p>
          <a:p>
            <a:pPr eaLnBrk="1" hangingPunct="1">
              <a:defRPr/>
            </a:pPr>
            <a:r>
              <a:rPr lang="en-US" sz="1800" dirty="0">
                <a:solidFill>
                  <a:schemeClr val="accent4"/>
                </a:solidFill>
                <a:cs typeface="Arial" pitchFamily="34" charset="0"/>
              </a:rPr>
              <a:t>University Purchasing Procedures</a:t>
            </a:r>
          </a:p>
          <a:p>
            <a:pPr eaLnBrk="1" hangingPunct="1">
              <a:defRPr/>
            </a:pPr>
            <a:r>
              <a:rPr lang="en-US" sz="1800" dirty="0">
                <a:solidFill>
                  <a:schemeClr val="accent4"/>
                </a:solidFill>
                <a:cs typeface="Arial" pitchFamily="34" charset="0"/>
              </a:rPr>
              <a:t>The </a:t>
            </a:r>
            <a:r>
              <a:rPr lang="en-US" sz="1800" i="1" dirty="0">
                <a:solidFill>
                  <a:schemeClr val="accent4"/>
                </a:solidFill>
                <a:cs typeface="Arial" pitchFamily="34" charset="0"/>
              </a:rPr>
              <a:t>NEW</a:t>
            </a:r>
            <a:r>
              <a:rPr lang="en-US" sz="1800" dirty="0">
                <a:solidFill>
                  <a:schemeClr val="accent4"/>
                </a:solidFill>
                <a:cs typeface="Arial" pitchFamily="34" charset="0"/>
              </a:rPr>
              <a:t> Delegated Purchasing Authority</a:t>
            </a:r>
          </a:p>
          <a:p>
            <a:pPr lvl="1" eaLnBrk="1" hangingPunct="1">
              <a:defRPr/>
            </a:pPr>
            <a:r>
              <a:rPr lang="en-US" sz="1400" dirty="0">
                <a:solidFill>
                  <a:schemeClr val="accent4"/>
                </a:solidFill>
                <a:cs typeface="Arial" pitchFamily="34" charset="0"/>
              </a:rPr>
              <a:t>No bidding required for purchases of $25,000 or less</a:t>
            </a:r>
          </a:p>
          <a:p>
            <a:pPr lvl="1" eaLnBrk="1" hangingPunct="1">
              <a:defRPr/>
            </a:pPr>
            <a:r>
              <a:rPr lang="en-US" sz="1400" dirty="0">
                <a:solidFill>
                  <a:schemeClr val="accent4"/>
                </a:solidFill>
                <a:cs typeface="Arial" pitchFamily="34" charset="0"/>
              </a:rPr>
              <a:t>Departments may obtain bids for purchases of $50,000 or less</a:t>
            </a:r>
          </a:p>
          <a:p>
            <a:pPr marL="0" indent="0" algn="ctr" eaLnBrk="1" hangingPunct="1">
              <a:buNone/>
              <a:defRPr/>
            </a:pPr>
            <a:endParaRPr lang="en-US" sz="1800" dirty="0">
              <a:solidFill>
                <a:schemeClr val="accent4"/>
              </a:solidFill>
              <a:cs typeface="Arial" pitchFamily="34" charset="0"/>
            </a:endParaRPr>
          </a:p>
          <a:p>
            <a:pPr marL="0" indent="0" algn="ctr" eaLnBrk="1" hangingPunct="1">
              <a:buNone/>
              <a:defRPr/>
            </a:pPr>
            <a:r>
              <a:rPr lang="en-US" sz="2000" i="1" dirty="0">
                <a:solidFill>
                  <a:schemeClr val="accent4"/>
                </a:solidFill>
                <a:cs typeface="Arial" pitchFamily="34" charset="0"/>
              </a:rPr>
              <a:t>And, if there is enough time…</a:t>
            </a:r>
          </a:p>
          <a:p>
            <a:pPr eaLnBrk="1" hangingPunct="1">
              <a:defRPr/>
            </a:pPr>
            <a:r>
              <a:rPr lang="en-US" sz="1800" dirty="0">
                <a:solidFill>
                  <a:schemeClr val="accent4"/>
                </a:solidFill>
                <a:cs typeface="Arial" pitchFamily="34" charset="0"/>
              </a:rPr>
              <a:t>Purchasing Categories</a:t>
            </a:r>
          </a:p>
          <a:p>
            <a:pPr eaLnBrk="1" hangingPunct="1">
              <a:defRPr/>
            </a:pPr>
            <a:r>
              <a:rPr lang="en-US" sz="1800" dirty="0">
                <a:solidFill>
                  <a:schemeClr val="accent4"/>
                </a:solidFill>
                <a:cs typeface="Arial" pitchFamily="34" charset="0"/>
              </a:rPr>
              <a:t>Historically Underutilized Business (HUB) Program</a:t>
            </a:r>
          </a:p>
          <a:p>
            <a:pPr eaLnBrk="1" hangingPunct="1">
              <a:defRPr/>
            </a:pPr>
            <a:endParaRPr lang="en-US" sz="1800" dirty="0">
              <a:solidFill>
                <a:schemeClr val="accent4"/>
              </a:solidFill>
              <a:cs typeface="Arial" pitchFamily="34" charset="0"/>
            </a:endParaRPr>
          </a:p>
          <a:p>
            <a:pPr eaLnBrk="1" hangingPunct="1">
              <a:defRPr/>
            </a:pPr>
            <a:endParaRPr lang="en-US" sz="1800" dirty="0">
              <a:solidFill>
                <a:schemeClr val="accent4"/>
              </a:solidFill>
              <a:cs typeface="Arial" pitchFamily="34" charset="0"/>
            </a:endParaRPr>
          </a:p>
          <a:p>
            <a:pPr marL="0" indent="0">
              <a:buFontTx/>
              <a:buNone/>
              <a:defRPr/>
            </a:pPr>
            <a:endParaRPr lang="en-US" sz="20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644247"/>
            <a:ext cx="6096000" cy="553998"/>
          </a:xfrm>
        </p:spPr>
        <p:txBody>
          <a:bodyPr/>
          <a:lstStyle/>
          <a:p>
            <a:r>
              <a:rPr lang="en-US" altLang="en-US" dirty="0">
                <a:ea typeface="ＭＳ Ｐゴシック" panose="020B0600070205080204" pitchFamily="34" charset="-128"/>
              </a:rPr>
              <a:t>Purchases Over $25,000</a:t>
            </a:r>
          </a:p>
        </p:txBody>
      </p:sp>
      <p:sp>
        <p:nvSpPr>
          <p:cNvPr id="3" name="Content Placeholder 2"/>
          <p:cNvSpPr>
            <a:spLocks noGrp="1"/>
          </p:cNvSpPr>
          <p:nvPr>
            <p:ph sz="half" idx="1"/>
          </p:nvPr>
        </p:nvSpPr>
        <p:spPr>
          <a:xfrm>
            <a:off x="365760" y="1527048"/>
            <a:ext cx="5486400" cy="4953000"/>
          </a:xfrm>
        </p:spPr>
        <p:txBody>
          <a:bodyPr>
            <a:normAutofit/>
          </a:bodyPr>
          <a:lstStyle/>
          <a:p>
            <a:pPr marL="120650" indent="-60325" eaLnBrk="1" hangingPunct="1">
              <a:lnSpc>
                <a:spcPct val="90000"/>
              </a:lnSpc>
              <a:spcAft>
                <a:spcPts val="600"/>
              </a:spcAft>
              <a:buFontTx/>
              <a:buNone/>
              <a:defRPr/>
            </a:pPr>
            <a:r>
              <a:rPr lang="en-US" sz="1800" b="1" dirty="0">
                <a:solidFill>
                  <a:schemeClr val="tx1"/>
                </a:solidFill>
              </a:rPr>
              <a:t>Professional Services</a:t>
            </a:r>
            <a:endParaRPr lang="en-US" sz="1800" b="1" dirty="0">
              <a:solidFill>
                <a:schemeClr val="tx1"/>
              </a:solidFill>
              <a:cs typeface="Arial" pitchFamily="34" charset="0"/>
            </a:endParaRPr>
          </a:p>
          <a:p>
            <a:pPr marL="0" indent="0" eaLnBrk="1" hangingPunct="1">
              <a:lnSpc>
                <a:spcPct val="90000"/>
              </a:lnSpc>
              <a:buFontTx/>
              <a:buNone/>
              <a:defRPr/>
            </a:pPr>
            <a:r>
              <a:rPr lang="en-US" sz="1800" dirty="0">
                <a:solidFill>
                  <a:schemeClr val="accent4"/>
                </a:solidFill>
                <a:cs typeface="Arial" pitchFamily="34" charset="0"/>
              </a:rPr>
              <a:t>A Professional Service is defined as a person licensed as an Accountant, Architect, Landscape Architect, Land Surveyor, Physician, including a Surgeon, Optometrist, Professional Engineer, Real Estate Appraiser, Registered Nurse.</a:t>
            </a:r>
          </a:p>
          <a:p>
            <a:pPr marL="0" lvl="3" indent="0" eaLnBrk="1" hangingPunct="1">
              <a:lnSpc>
                <a:spcPct val="90000"/>
              </a:lnSpc>
              <a:defRPr/>
            </a:pPr>
            <a:endParaRPr lang="en-US" dirty="0">
              <a:solidFill>
                <a:schemeClr val="accent4"/>
              </a:solidFill>
              <a:cs typeface="Arial" pitchFamily="34" charset="0"/>
            </a:endParaRPr>
          </a:p>
          <a:p>
            <a:pPr marL="0" indent="0" eaLnBrk="1" hangingPunct="1">
              <a:lnSpc>
                <a:spcPct val="90000"/>
              </a:lnSpc>
              <a:buFontTx/>
              <a:buNone/>
              <a:defRPr/>
            </a:pPr>
            <a:r>
              <a:rPr lang="en-US" sz="1800" dirty="0">
                <a:solidFill>
                  <a:schemeClr val="accent4"/>
                </a:solidFill>
                <a:cs typeface="Arial" pitchFamily="34" charset="0"/>
              </a:rPr>
              <a:t>Requests for Professional Services with a value over $25,000.00 require the processing of a requisition through Procurement Services and may require a Request for Qualifications (RFQ) process. </a:t>
            </a:r>
            <a:r>
              <a:rPr lang="en-US" sz="1800" b="1" dirty="0">
                <a:solidFill>
                  <a:schemeClr val="accent4"/>
                </a:solidFill>
                <a:cs typeface="Arial" pitchFamily="34" charset="0"/>
              </a:rPr>
              <a:t>This is the selection of a vendor based on qualifications, not price. </a:t>
            </a:r>
          </a:p>
          <a:p>
            <a:pPr marL="0" lvl="2" indent="0" eaLnBrk="1" hangingPunct="1">
              <a:lnSpc>
                <a:spcPct val="90000"/>
              </a:lnSpc>
              <a:buFontTx/>
              <a:buNone/>
              <a:defRPr/>
            </a:pPr>
            <a:endParaRPr lang="en-US" sz="1800" dirty="0">
              <a:solidFill>
                <a:schemeClr val="accent4"/>
              </a:solidFill>
              <a:cs typeface="Arial" pitchFamily="34" charset="0"/>
            </a:endParaRPr>
          </a:p>
          <a:p>
            <a:pPr marL="0" indent="0" eaLnBrk="1" hangingPunct="1">
              <a:lnSpc>
                <a:spcPct val="90000"/>
              </a:lnSpc>
              <a:buFontTx/>
              <a:buNone/>
              <a:defRPr/>
            </a:pPr>
            <a:r>
              <a:rPr lang="en-US" sz="1800" dirty="0">
                <a:solidFill>
                  <a:schemeClr val="accent4"/>
                </a:solidFill>
                <a:cs typeface="Arial" pitchFamily="34" charset="0"/>
              </a:rPr>
              <a:t>Procurement Services will determine if the RFQ process is required and will work with you directly to define the project scope.</a:t>
            </a:r>
          </a:p>
          <a:p>
            <a:pPr marL="0" indent="0" eaLnBrk="1" hangingPunct="1">
              <a:lnSpc>
                <a:spcPct val="90000"/>
              </a:lnSpc>
              <a:buFontTx/>
              <a:buNone/>
              <a:defRPr/>
            </a:pPr>
            <a:endParaRPr lang="en-US" sz="1800" dirty="0">
              <a:solidFill>
                <a:schemeClr val="accent4"/>
              </a:solidFill>
              <a:cs typeface="Arial" pitchFamily="34" charset="0"/>
            </a:endParaRPr>
          </a:p>
        </p:txBody>
      </p:sp>
      <p:pic>
        <p:nvPicPr>
          <p:cNvPr id="19460" name="Pictur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2286000"/>
            <a:ext cx="2587625" cy="2511425"/>
          </a:xfr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644247"/>
            <a:ext cx="6096000" cy="553998"/>
          </a:xfrm>
        </p:spPr>
        <p:txBody>
          <a:bodyPr/>
          <a:lstStyle/>
          <a:p>
            <a:r>
              <a:rPr lang="en-US" altLang="en-US" dirty="0">
                <a:ea typeface="ＭＳ Ｐゴシック" panose="020B0600070205080204" pitchFamily="34" charset="-128"/>
              </a:rPr>
              <a:t>Purchases Over $25,000</a:t>
            </a:r>
          </a:p>
        </p:txBody>
      </p:sp>
      <p:sp>
        <p:nvSpPr>
          <p:cNvPr id="24579" name="Content Placeholder 2"/>
          <p:cNvSpPr>
            <a:spLocks noGrp="1"/>
          </p:cNvSpPr>
          <p:nvPr>
            <p:ph idx="1"/>
          </p:nvPr>
        </p:nvSpPr>
        <p:spPr>
          <a:xfrm>
            <a:off x="365760" y="1447800"/>
            <a:ext cx="8385048" cy="5184648"/>
          </a:xfrm>
        </p:spPr>
        <p:txBody>
          <a:bodyPr/>
          <a:lstStyle/>
          <a:p>
            <a:pPr marL="0" indent="0" eaLnBrk="1" hangingPunct="1">
              <a:lnSpc>
                <a:spcPct val="90000"/>
              </a:lnSpc>
              <a:spcBef>
                <a:spcPts val="480"/>
              </a:spcBef>
              <a:spcAft>
                <a:spcPts val="600"/>
              </a:spcAft>
              <a:buFontTx/>
              <a:buNone/>
              <a:defRPr/>
            </a:pPr>
            <a:r>
              <a:rPr lang="en-US" sz="2400" b="1" dirty="0">
                <a:solidFill>
                  <a:schemeClr val="accent4"/>
                </a:solidFill>
              </a:rPr>
              <a:t>Consulting Services</a:t>
            </a:r>
          </a:p>
          <a:p>
            <a:pPr marL="0" indent="0" eaLnBrk="1" hangingPunct="1">
              <a:lnSpc>
                <a:spcPct val="90000"/>
              </a:lnSpc>
              <a:spcBef>
                <a:spcPts val="480"/>
              </a:spcBef>
              <a:buFontTx/>
              <a:buNone/>
              <a:defRPr/>
            </a:pPr>
            <a:r>
              <a:rPr lang="en-US" sz="2000" dirty="0">
                <a:solidFill>
                  <a:schemeClr val="accent4"/>
                </a:solidFill>
                <a:cs typeface="Arial" charset="0"/>
              </a:rPr>
              <a:t>Consulting Service is the service of studying or advising a state agency under a contract that does not involve the traditional relationship of employer and employee.</a:t>
            </a:r>
          </a:p>
          <a:p>
            <a:pPr marL="0" indent="0" eaLnBrk="1" hangingPunct="1">
              <a:lnSpc>
                <a:spcPct val="90000"/>
              </a:lnSpc>
              <a:spcBef>
                <a:spcPts val="480"/>
              </a:spcBef>
              <a:buFontTx/>
              <a:buNone/>
              <a:defRPr/>
            </a:pPr>
            <a:endParaRPr lang="en-US" sz="2000" dirty="0">
              <a:solidFill>
                <a:schemeClr val="accent4"/>
              </a:solidFill>
              <a:cs typeface="Arial" charset="0"/>
            </a:endParaRPr>
          </a:p>
          <a:p>
            <a:pPr marL="0" indent="0" eaLnBrk="1" hangingPunct="1">
              <a:lnSpc>
                <a:spcPct val="90000"/>
              </a:lnSpc>
              <a:spcBef>
                <a:spcPts val="480"/>
              </a:spcBef>
              <a:buFontTx/>
              <a:buNone/>
              <a:defRPr/>
            </a:pPr>
            <a:r>
              <a:rPr lang="en-US" sz="2000" dirty="0">
                <a:solidFill>
                  <a:schemeClr val="accent4"/>
                </a:solidFill>
                <a:cs typeface="Arial" charset="0"/>
              </a:rPr>
              <a:t>With the exception of fund-raising consulting services, all other consulting services shall be processed as any other service as defined by University rule 25.07.03.M2.01 Section 3.  Consulting Services in excess of delegated authority shall be requisitioned through Procurement Services.</a:t>
            </a:r>
          </a:p>
          <a:p>
            <a:pPr marL="0" indent="0" eaLnBrk="1" hangingPunct="1">
              <a:lnSpc>
                <a:spcPct val="90000"/>
              </a:lnSpc>
              <a:spcBef>
                <a:spcPts val="480"/>
              </a:spcBef>
              <a:buFontTx/>
              <a:buNone/>
              <a:defRPr/>
            </a:pPr>
            <a:endParaRPr lang="en-US" sz="2000" dirty="0">
              <a:solidFill>
                <a:schemeClr val="accent4"/>
              </a:solidFill>
              <a:cs typeface="Arial" charset="0"/>
            </a:endParaRPr>
          </a:p>
          <a:p>
            <a:pPr marL="0" indent="0" eaLnBrk="1" hangingPunct="1">
              <a:lnSpc>
                <a:spcPct val="90000"/>
              </a:lnSpc>
              <a:spcBef>
                <a:spcPts val="480"/>
              </a:spcBef>
              <a:buFontTx/>
              <a:buNone/>
              <a:defRPr/>
            </a:pPr>
            <a:r>
              <a:rPr lang="en-US" sz="2000" b="1" i="1" dirty="0">
                <a:solidFill>
                  <a:srgbClr val="500000"/>
                </a:solidFill>
                <a:cs typeface="Arial" charset="0"/>
              </a:rPr>
              <a:t>To be compliant, an award must be issued through Procurement Services prior to the start of service.</a:t>
            </a:r>
          </a:p>
          <a:p>
            <a:pPr marL="0" indent="0" eaLnBrk="1" hangingPunct="1">
              <a:lnSpc>
                <a:spcPct val="90000"/>
              </a:lnSpc>
              <a:spcBef>
                <a:spcPts val="480"/>
              </a:spcBef>
              <a:buFontTx/>
              <a:buNone/>
              <a:defRPr/>
            </a:pPr>
            <a:endParaRPr lang="en-US" sz="2000" dirty="0">
              <a:solidFill>
                <a:schemeClr val="accent4"/>
              </a:solidFill>
              <a:cs typeface="Arial" charset="0"/>
            </a:endParaRPr>
          </a:p>
          <a:p>
            <a:pPr marL="0" indent="0" eaLnBrk="1" hangingPunct="1">
              <a:lnSpc>
                <a:spcPct val="90000"/>
              </a:lnSpc>
              <a:spcBef>
                <a:spcPts val="480"/>
              </a:spcBef>
              <a:buFontTx/>
              <a:buNone/>
              <a:defRPr/>
            </a:pPr>
            <a:r>
              <a:rPr lang="en-US" sz="2000" dirty="0">
                <a:solidFill>
                  <a:schemeClr val="accent4"/>
                </a:solidFill>
                <a:cs typeface="Arial" charset="0"/>
              </a:rPr>
              <a:t>Fund raising consulting services, of any dollar value, require additional routing prior to submission of a requisition to Procurement Services.</a:t>
            </a:r>
          </a:p>
          <a:p>
            <a:pPr marL="0" indent="0" eaLnBrk="1" hangingPunct="1">
              <a:lnSpc>
                <a:spcPct val="90000"/>
              </a:lnSpc>
              <a:spcBef>
                <a:spcPts val="480"/>
              </a:spcBef>
              <a:buFontTx/>
              <a:buNone/>
              <a:defRPr/>
            </a:pPr>
            <a:endParaRPr lang="en-US" sz="1900" dirty="0">
              <a:solidFill>
                <a:schemeClr val="accent4"/>
              </a:solidFill>
              <a:cs typeface="Arial"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4048" y="643866"/>
            <a:ext cx="6099048" cy="553998"/>
          </a:xfrm>
        </p:spPr>
        <p:txBody>
          <a:bodyPr/>
          <a:lstStyle/>
          <a:p>
            <a:r>
              <a:rPr lang="en-US" altLang="en-US" dirty="0">
                <a:ea typeface="ＭＳ Ｐゴシック" panose="020B0600070205080204" pitchFamily="34" charset="-128"/>
              </a:rPr>
              <a:t>Purchases Over $25,000</a:t>
            </a:r>
          </a:p>
        </p:txBody>
      </p:sp>
      <p:sp>
        <p:nvSpPr>
          <p:cNvPr id="7" name="Content Placeholder 2">
            <a:extLst>
              <a:ext uri="{FF2B5EF4-FFF2-40B4-BE49-F238E27FC236}">
                <a16:creationId xmlns:a16="http://schemas.microsoft.com/office/drawing/2014/main" id="{5ADDDB0B-C05D-49F0-98AC-A0750B3B287D}"/>
              </a:ext>
            </a:extLst>
          </p:cNvPr>
          <p:cNvSpPr>
            <a:spLocks noGrp="1"/>
          </p:cNvSpPr>
          <p:nvPr>
            <p:ph sz="half" idx="1"/>
          </p:nvPr>
        </p:nvSpPr>
        <p:spPr>
          <a:xfrm>
            <a:off x="365760" y="1417320"/>
            <a:ext cx="8385048" cy="5181600"/>
          </a:xfrm>
        </p:spPr>
        <p:txBody>
          <a:bodyPr>
            <a:normAutofit/>
          </a:bodyPr>
          <a:lstStyle/>
          <a:p>
            <a:pPr marL="0" indent="0" eaLnBrk="1" hangingPunct="1">
              <a:lnSpc>
                <a:spcPct val="90000"/>
              </a:lnSpc>
              <a:buFontTx/>
              <a:buNone/>
              <a:defRPr/>
            </a:pPr>
            <a:r>
              <a:rPr lang="en-US" sz="2400" b="1" dirty="0">
                <a:solidFill>
                  <a:schemeClr val="accent4"/>
                </a:solidFill>
                <a:cs typeface="Arial" charset="0"/>
              </a:rPr>
              <a:t>Emergency Purchase</a:t>
            </a:r>
          </a:p>
          <a:p>
            <a:pPr marL="0" indent="0" eaLnBrk="1" hangingPunct="1">
              <a:lnSpc>
                <a:spcPct val="90000"/>
              </a:lnSpc>
              <a:buFontTx/>
              <a:buNone/>
              <a:defRPr/>
            </a:pPr>
            <a:endParaRPr lang="en-US" sz="1200" b="1" u="sng" dirty="0">
              <a:solidFill>
                <a:schemeClr val="accent4"/>
              </a:solidFill>
              <a:cs typeface="Arial" charset="0"/>
            </a:endParaRPr>
          </a:p>
          <a:p>
            <a:pPr marL="0" indent="0" eaLnBrk="1" hangingPunct="1">
              <a:lnSpc>
                <a:spcPct val="90000"/>
              </a:lnSpc>
              <a:buFontTx/>
              <a:buNone/>
              <a:defRPr/>
            </a:pPr>
            <a:r>
              <a:rPr lang="en-US" sz="1900" dirty="0">
                <a:solidFill>
                  <a:schemeClr val="accent4"/>
                </a:solidFill>
                <a:cs typeface="Arial" charset="0"/>
              </a:rPr>
              <a:t>What is an emergency purchase?</a:t>
            </a:r>
          </a:p>
          <a:p>
            <a:pPr marL="0" indent="0" eaLnBrk="1" hangingPunct="1">
              <a:lnSpc>
                <a:spcPct val="90000"/>
              </a:lnSpc>
              <a:buFontTx/>
              <a:buNone/>
              <a:defRPr/>
            </a:pPr>
            <a:endParaRPr lang="en-US" sz="1900" dirty="0">
              <a:solidFill>
                <a:schemeClr val="accent4"/>
              </a:solidFill>
              <a:cs typeface="Arial" charset="0"/>
            </a:endParaRPr>
          </a:p>
          <a:p>
            <a:pPr marL="0" indent="0" algn="ctr" eaLnBrk="1" hangingPunct="1">
              <a:lnSpc>
                <a:spcPct val="90000"/>
              </a:lnSpc>
              <a:buFontTx/>
              <a:buNone/>
              <a:defRPr/>
            </a:pPr>
            <a:r>
              <a:rPr lang="en-US" sz="2000" b="1" i="1" dirty="0">
                <a:solidFill>
                  <a:srgbClr val="FF0000"/>
                </a:solidFill>
                <a:ea typeface="ＭＳ Ｐゴシック" pitchFamily="16" charset="-128"/>
                <a:cs typeface="Arial" charset="0"/>
              </a:rPr>
              <a:t>The unanticipated purchase of goods or services that if not secured immediately, will cause the University </a:t>
            </a:r>
            <a:r>
              <a:rPr lang="en-US" sz="2000" b="1" i="1" dirty="0">
                <a:solidFill>
                  <a:srgbClr val="FF0000"/>
                </a:solidFill>
                <a:cs typeface="Arial" charset="0"/>
              </a:rPr>
              <a:t>to</a:t>
            </a:r>
            <a:r>
              <a:rPr lang="en-US" sz="2000" b="1" i="1" dirty="0">
                <a:solidFill>
                  <a:srgbClr val="FF0000"/>
                </a:solidFill>
                <a:ea typeface="ＭＳ Ｐゴシック" pitchFamily="16" charset="-128"/>
                <a:cs typeface="Arial" charset="0"/>
              </a:rPr>
              <a:t> suffer operational or financial damage</a:t>
            </a:r>
            <a:r>
              <a:rPr lang="en-US" sz="2000" b="1" i="1" dirty="0">
                <a:solidFill>
                  <a:srgbClr val="FF0000"/>
                </a:solidFill>
                <a:cs typeface="Arial" charset="0"/>
              </a:rPr>
              <a:t>.</a:t>
            </a:r>
            <a:endParaRPr lang="en-US" sz="2000" b="1" i="1" dirty="0">
              <a:solidFill>
                <a:srgbClr val="FF0000"/>
              </a:solidFill>
              <a:ea typeface="ＭＳ Ｐゴシック" pitchFamily="16" charset="-128"/>
              <a:cs typeface="Arial" charset="0"/>
            </a:endParaRPr>
          </a:p>
          <a:p>
            <a:pPr marL="1314450" lvl="2" indent="-514350" eaLnBrk="1" hangingPunct="1">
              <a:lnSpc>
                <a:spcPct val="90000"/>
              </a:lnSpc>
              <a:spcBef>
                <a:spcPts val="0"/>
              </a:spcBef>
              <a:buFontTx/>
              <a:buNone/>
              <a:defRPr/>
            </a:pPr>
            <a:endParaRPr lang="en-US" sz="1900" dirty="0">
              <a:ea typeface="ＭＳ Ｐゴシック" pitchFamily="16" charset="-128"/>
              <a:cs typeface="Arial" charset="0"/>
            </a:endParaRPr>
          </a:p>
          <a:p>
            <a:pPr marL="0" indent="0" eaLnBrk="1" hangingPunct="1">
              <a:lnSpc>
                <a:spcPct val="90000"/>
              </a:lnSpc>
              <a:buFontTx/>
              <a:buNone/>
              <a:defRPr/>
            </a:pPr>
            <a:r>
              <a:rPr lang="en-US" sz="1900" dirty="0">
                <a:solidFill>
                  <a:schemeClr val="accent4"/>
                </a:solidFill>
                <a:cs typeface="Arial" charset="0"/>
              </a:rPr>
              <a:t>If an emergency purchase is required, each step of the process listed below is to be followed:</a:t>
            </a:r>
          </a:p>
          <a:p>
            <a:pPr marL="1257300" lvl="3" indent="0" eaLnBrk="1" hangingPunct="1">
              <a:lnSpc>
                <a:spcPct val="90000"/>
              </a:lnSpc>
              <a:buFontTx/>
              <a:buNone/>
              <a:defRPr/>
            </a:pPr>
            <a:endParaRPr lang="en-US" sz="1900" dirty="0">
              <a:cs typeface="Arial" charset="0"/>
            </a:endParaRPr>
          </a:p>
          <a:p>
            <a:pPr marL="457200" indent="-457200" eaLnBrk="1" hangingPunct="1">
              <a:lnSpc>
                <a:spcPct val="90000"/>
              </a:lnSpc>
              <a:spcBef>
                <a:spcPts val="0"/>
              </a:spcBef>
              <a:spcAft>
                <a:spcPts val="600"/>
              </a:spcAft>
              <a:buAutoNum type="arabicPeriod"/>
              <a:defRPr/>
            </a:pPr>
            <a:r>
              <a:rPr lang="en-US" sz="1900" dirty="0">
                <a:solidFill>
                  <a:schemeClr val="accent4"/>
                </a:solidFill>
                <a:cs typeface="Arial" charset="0"/>
              </a:rPr>
              <a:t>If possible, notify </a:t>
            </a:r>
            <a:r>
              <a:rPr lang="en-US" sz="1900" dirty="0">
                <a:solidFill>
                  <a:schemeClr val="tx1"/>
                </a:solidFill>
                <a:cs typeface="Arial" charset="0"/>
              </a:rPr>
              <a:t>Procurement Services immediately to assist with the      procurement process;</a:t>
            </a:r>
          </a:p>
          <a:p>
            <a:pPr marL="457200" indent="-457200" eaLnBrk="1" hangingPunct="1">
              <a:lnSpc>
                <a:spcPct val="90000"/>
              </a:lnSpc>
              <a:spcBef>
                <a:spcPts val="0"/>
              </a:spcBef>
              <a:spcAft>
                <a:spcPts val="600"/>
              </a:spcAft>
              <a:buAutoNum type="arabicPeriod" startAt="2"/>
              <a:defRPr/>
            </a:pPr>
            <a:r>
              <a:rPr lang="en-US" sz="1900" dirty="0">
                <a:solidFill>
                  <a:schemeClr val="accent4"/>
                </a:solidFill>
                <a:cs typeface="Arial" charset="0"/>
              </a:rPr>
              <a:t>If Procurement Services is not available, obtain at least 3 informal bids except when securing bids would significantly impede the process of the purchase;</a:t>
            </a:r>
          </a:p>
          <a:p>
            <a:pPr marL="457200" indent="-457200" eaLnBrk="1" hangingPunct="1">
              <a:lnSpc>
                <a:spcPct val="90000"/>
              </a:lnSpc>
              <a:spcBef>
                <a:spcPts val="0"/>
              </a:spcBef>
              <a:spcAft>
                <a:spcPts val="600"/>
              </a:spcAft>
              <a:buAutoNum type="arabicPeriod" startAt="3"/>
              <a:defRPr/>
            </a:pPr>
            <a:r>
              <a:rPr lang="en-US" sz="1900" dirty="0">
                <a:solidFill>
                  <a:schemeClr val="accent4"/>
                </a:solidFill>
                <a:cs typeface="Arial" charset="0"/>
              </a:rPr>
              <a:t>Place the order with the selected vendor;</a:t>
            </a:r>
          </a:p>
          <a:p>
            <a:pPr marL="0" indent="0" eaLnBrk="1" hangingPunct="1">
              <a:lnSpc>
                <a:spcPct val="90000"/>
              </a:lnSpc>
              <a:buFontTx/>
              <a:buNone/>
              <a:defRPr/>
            </a:pPr>
            <a:endParaRPr lang="en-US" sz="2400" dirty="0">
              <a:cs typeface="Arial" charset="0"/>
            </a:endParaRPr>
          </a:p>
          <a:p>
            <a:pPr marL="0" indent="0">
              <a:lnSpc>
                <a:spcPct val="90000"/>
              </a:lnSpc>
              <a:defRPr/>
            </a:pPr>
            <a:endParaRPr lang="en-US" sz="2000" dirty="0"/>
          </a:p>
        </p:txBody>
      </p:sp>
      <p:graphicFrame>
        <p:nvGraphicFramePr>
          <p:cNvPr id="8" name="Object 7">
            <a:extLst>
              <a:ext uri="{FF2B5EF4-FFF2-40B4-BE49-F238E27FC236}">
                <a16:creationId xmlns:a16="http://schemas.microsoft.com/office/drawing/2014/main" id="{8DBABED2-BE26-4E46-89A6-789A40A3A955}"/>
              </a:ext>
            </a:extLst>
          </p:cNvPr>
          <p:cNvGraphicFramePr>
            <a:graphicFrameLocks noGrp="1" noChangeAspect="1"/>
          </p:cNvGraphicFramePr>
          <p:nvPr>
            <p:extLst>
              <p:ext uri="{D42A27DB-BD31-4B8C-83A1-F6EECF244321}">
                <p14:modId xmlns:p14="http://schemas.microsoft.com/office/powerpoint/2010/main" val="2160586118"/>
              </p:ext>
            </p:extLst>
          </p:nvPr>
        </p:nvGraphicFramePr>
        <p:xfrm>
          <a:off x="7040562" y="1600200"/>
          <a:ext cx="1189038" cy="762000"/>
        </p:xfrm>
        <a:graphic>
          <a:graphicData uri="http://schemas.openxmlformats.org/presentationml/2006/ole">
            <mc:AlternateContent xmlns:mc="http://schemas.openxmlformats.org/markup-compatibility/2006">
              <mc:Choice xmlns:v="urn:schemas-microsoft-com:vml" Requires="v">
                <p:oleObj spid="_x0000_s21627" name="Clip" r:id="rId4" imgW="1384402" imgH="853135" progId="">
                  <p:embed/>
                </p:oleObj>
              </mc:Choice>
              <mc:Fallback>
                <p:oleObj name="Clip" r:id="rId4" imgW="1384402" imgH="853135" progId="">
                  <p:embed/>
                  <p:pic>
                    <p:nvPicPr>
                      <p:cNvPr id="6"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562" y="1600200"/>
                        <a:ext cx="1189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96E439C-41A8-45EB-BC27-2DE5AB72CE06}"/>
              </a:ext>
            </a:extLst>
          </p:cNvPr>
          <p:cNvSpPr>
            <a:spLocks noGrp="1"/>
          </p:cNvSpPr>
          <p:nvPr>
            <p:ph sz="half" idx="1"/>
          </p:nvPr>
        </p:nvSpPr>
        <p:spPr>
          <a:xfrm>
            <a:off x="365760" y="1447800"/>
            <a:ext cx="8385048" cy="5181600"/>
          </a:xfrm>
        </p:spPr>
        <p:txBody>
          <a:bodyPr>
            <a:normAutofit/>
          </a:bodyPr>
          <a:lstStyle/>
          <a:p>
            <a:pPr marL="0" indent="0" eaLnBrk="1" hangingPunct="1">
              <a:lnSpc>
                <a:spcPct val="90000"/>
              </a:lnSpc>
              <a:buFontTx/>
              <a:buNone/>
              <a:defRPr/>
            </a:pPr>
            <a:r>
              <a:rPr lang="en-US" sz="2400" b="1" dirty="0">
                <a:solidFill>
                  <a:schemeClr val="tx1"/>
                </a:solidFill>
                <a:cs typeface="Arial" charset="0"/>
              </a:rPr>
              <a:t>Emergency Purchase (cont.)</a:t>
            </a:r>
          </a:p>
          <a:p>
            <a:pPr marL="0" indent="0" eaLnBrk="1" hangingPunct="1">
              <a:lnSpc>
                <a:spcPct val="90000"/>
              </a:lnSpc>
              <a:buFontTx/>
              <a:buNone/>
              <a:defRPr/>
            </a:pPr>
            <a:endParaRPr lang="en-US" sz="1200" b="1" u="sng" dirty="0">
              <a:solidFill>
                <a:schemeClr val="tx1"/>
              </a:solidFill>
              <a:cs typeface="Arial" charset="0"/>
            </a:endParaRPr>
          </a:p>
          <a:p>
            <a:pPr marL="457200" indent="-457200" eaLnBrk="1" hangingPunct="1">
              <a:lnSpc>
                <a:spcPct val="90000"/>
              </a:lnSpc>
              <a:spcBef>
                <a:spcPts val="0"/>
              </a:spcBef>
              <a:spcAft>
                <a:spcPts val="600"/>
              </a:spcAft>
              <a:buFont typeface="+mj-lt"/>
              <a:buAutoNum type="arabicPeriod" startAt="4"/>
              <a:defRPr/>
            </a:pPr>
            <a:r>
              <a:rPr lang="en-US" sz="1900" dirty="0">
                <a:solidFill>
                  <a:schemeClr val="tx1"/>
                </a:solidFill>
                <a:cs typeface="Arial" charset="0"/>
              </a:rPr>
              <a:t>Enter an </a:t>
            </a:r>
            <a:r>
              <a:rPr lang="en-US" sz="1900" dirty="0" err="1">
                <a:solidFill>
                  <a:schemeClr val="tx1"/>
                </a:solidFill>
                <a:cs typeface="Arial" charset="0"/>
              </a:rPr>
              <a:t>AggieBuy</a:t>
            </a:r>
            <a:r>
              <a:rPr lang="en-US" sz="1900" dirty="0">
                <a:solidFill>
                  <a:schemeClr val="tx1"/>
                </a:solidFill>
                <a:cs typeface="Arial" charset="0"/>
              </a:rPr>
              <a:t> Purchase Requisition and include a completed Justification of Emergency Purchase Form found at: </a:t>
            </a:r>
            <a:r>
              <a:rPr lang="en-US" sz="1900" dirty="0">
                <a:solidFill>
                  <a:schemeClr val="tx1"/>
                </a:solidFill>
                <a:cs typeface="Arial" charset="0"/>
                <a:hlinkClick r:id="rId4">
                  <a:extLst>
                    <a:ext uri="{A12FA001-AC4F-418D-AE19-62706E023703}">
                      <ahyp:hlinkClr xmlns:ahyp="http://schemas.microsoft.com/office/drawing/2018/hyperlinkcolor" val="tx"/>
                    </a:ext>
                  </a:extLst>
                </a:hlinkClick>
              </a:rPr>
              <a:t>https://purchasing.tamu.edu/_media/justification-emergency.pdf</a:t>
            </a:r>
            <a:r>
              <a:rPr lang="en-US" sz="1900" dirty="0">
                <a:solidFill>
                  <a:schemeClr val="tx1"/>
                </a:solidFill>
                <a:cs typeface="Arial" charset="0"/>
              </a:rPr>
              <a:t>.  The  form must completely describe:</a:t>
            </a:r>
          </a:p>
          <a:p>
            <a:pPr lvl="1" eaLnBrk="1" hangingPunct="1">
              <a:lnSpc>
                <a:spcPct val="90000"/>
              </a:lnSpc>
              <a:spcBef>
                <a:spcPts val="0"/>
              </a:spcBef>
              <a:spcAft>
                <a:spcPts val="600"/>
              </a:spcAft>
              <a:defRPr/>
            </a:pPr>
            <a:r>
              <a:rPr lang="en-US" sz="1800" dirty="0">
                <a:solidFill>
                  <a:schemeClr val="tx1"/>
                </a:solidFill>
                <a:cs typeface="Arial" charset="0"/>
              </a:rPr>
              <a:t>The reason for the emergency purchase by explaining what the emergency is and/or what caused the emergency situation;</a:t>
            </a:r>
          </a:p>
          <a:p>
            <a:pPr lvl="1" eaLnBrk="1" hangingPunct="1">
              <a:lnSpc>
                <a:spcPct val="90000"/>
              </a:lnSpc>
              <a:spcBef>
                <a:spcPts val="0"/>
              </a:spcBef>
              <a:spcAft>
                <a:spcPts val="600"/>
              </a:spcAft>
              <a:defRPr/>
            </a:pPr>
            <a:r>
              <a:rPr lang="en-US" sz="1800" dirty="0">
                <a:solidFill>
                  <a:schemeClr val="tx1"/>
                </a:solidFill>
                <a:cs typeface="Arial" charset="0"/>
              </a:rPr>
              <a:t>The financial and/or operational damage that will occur if needs are not satisfied immediately; and</a:t>
            </a:r>
          </a:p>
          <a:p>
            <a:pPr lvl="1" eaLnBrk="1" hangingPunct="1">
              <a:lnSpc>
                <a:spcPct val="90000"/>
              </a:lnSpc>
              <a:spcBef>
                <a:spcPts val="0"/>
              </a:spcBef>
              <a:spcAft>
                <a:spcPts val="600"/>
              </a:spcAft>
              <a:defRPr/>
            </a:pPr>
            <a:r>
              <a:rPr lang="en-US" sz="1800" dirty="0">
                <a:solidFill>
                  <a:schemeClr val="tx1"/>
                </a:solidFill>
                <a:cs typeface="Arial" charset="0"/>
              </a:rPr>
              <a:t>Why the needs were not or could not be anticipated, so that the items could have been purchased through regular procurement procedures.</a:t>
            </a:r>
          </a:p>
          <a:p>
            <a:pPr marL="0" indent="0" eaLnBrk="1" hangingPunct="1">
              <a:lnSpc>
                <a:spcPct val="90000"/>
              </a:lnSpc>
              <a:buFontTx/>
              <a:buNone/>
              <a:defRPr/>
            </a:pPr>
            <a:endParaRPr lang="en-US" sz="2000" dirty="0">
              <a:solidFill>
                <a:schemeClr val="tx1"/>
              </a:solidFill>
              <a:cs typeface="Arial" charset="0"/>
            </a:endParaRPr>
          </a:p>
          <a:p>
            <a:pPr marL="0" indent="0" eaLnBrk="1" hangingPunct="1">
              <a:lnSpc>
                <a:spcPct val="90000"/>
              </a:lnSpc>
              <a:buFontTx/>
              <a:buNone/>
              <a:defRPr/>
            </a:pPr>
            <a:endParaRPr lang="en-US" sz="2400" dirty="0">
              <a:solidFill>
                <a:schemeClr val="tx1"/>
              </a:solidFill>
              <a:cs typeface="Arial" charset="0"/>
            </a:endParaRPr>
          </a:p>
          <a:p>
            <a:pPr marL="0" indent="0">
              <a:lnSpc>
                <a:spcPct val="90000"/>
              </a:lnSpc>
              <a:defRPr/>
            </a:pPr>
            <a:endParaRPr lang="en-US" sz="2000" dirty="0">
              <a:solidFill>
                <a:schemeClr val="tx1"/>
              </a:solidFill>
            </a:endParaRPr>
          </a:p>
        </p:txBody>
      </p:sp>
      <p:sp>
        <p:nvSpPr>
          <p:cNvPr id="21506" name="Title 1"/>
          <p:cNvSpPr>
            <a:spLocks noGrp="1"/>
          </p:cNvSpPr>
          <p:nvPr>
            <p:ph type="title"/>
          </p:nvPr>
        </p:nvSpPr>
        <p:spPr>
          <a:xfrm>
            <a:off x="384048" y="643866"/>
            <a:ext cx="6099048" cy="553998"/>
          </a:xfrm>
        </p:spPr>
        <p:txBody>
          <a:bodyPr/>
          <a:lstStyle/>
          <a:p>
            <a:r>
              <a:rPr lang="en-US" altLang="en-US" dirty="0">
                <a:ea typeface="ＭＳ Ｐゴシック" panose="020B0600070205080204" pitchFamily="34" charset="-128"/>
              </a:rPr>
              <a:t>Purchases Over $25,000</a:t>
            </a:r>
          </a:p>
        </p:txBody>
      </p:sp>
      <p:graphicFrame>
        <p:nvGraphicFramePr>
          <p:cNvPr id="8" name="Object 7">
            <a:extLst>
              <a:ext uri="{FF2B5EF4-FFF2-40B4-BE49-F238E27FC236}">
                <a16:creationId xmlns:a16="http://schemas.microsoft.com/office/drawing/2014/main" id="{8DBABED2-BE26-4E46-89A6-789A40A3A955}"/>
              </a:ext>
            </a:extLst>
          </p:cNvPr>
          <p:cNvGraphicFramePr>
            <a:graphicFrameLocks noGrp="1" noChangeAspect="1"/>
          </p:cNvGraphicFramePr>
          <p:nvPr>
            <p:extLst>
              <p:ext uri="{D42A27DB-BD31-4B8C-83A1-F6EECF244321}">
                <p14:modId xmlns:p14="http://schemas.microsoft.com/office/powerpoint/2010/main" val="3192537097"/>
              </p:ext>
            </p:extLst>
          </p:nvPr>
        </p:nvGraphicFramePr>
        <p:xfrm>
          <a:off x="7162800" y="5867400"/>
          <a:ext cx="1189038" cy="762000"/>
        </p:xfrm>
        <a:graphic>
          <a:graphicData uri="http://schemas.openxmlformats.org/presentationml/2006/ole">
            <mc:AlternateContent xmlns:mc="http://schemas.openxmlformats.org/markup-compatibility/2006">
              <mc:Choice xmlns:v="urn:schemas-microsoft-com:vml" Requires="v">
                <p:oleObj spid="_x0000_s22568" name="Clip" r:id="rId5" imgW="1384402" imgH="853135" progId="">
                  <p:embed/>
                </p:oleObj>
              </mc:Choice>
              <mc:Fallback>
                <p:oleObj name="Clip" r:id="rId5" imgW="1384402" imgH="853135" progId="">
                  <p:embed/>
                  <p:pic>
                    <p:nvPicPr>
                      <p:cNvPr id="8" name="Object 7">
                        <a:extLst>
                          <a:ext uri="{FF2B5EF4-FFF2-40B4-BE49-F238E27FC236}">
                            <a16:creationId xmlns:a16="http://schemas.microsoft.com/office/drawing/2014/main" id="{8DBABED2-BE26-4E46-89A6-789A40A3A955}"/>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5867400"/>
                        <a:ext cx="1189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33018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365760" y="1444752"/>
            <a:ext cx="8385048" cy="5184648"/>
          </a:xfrm>
        </p:spPr>
        <p:txBody>
          <a:bodyPr>
            <a:normAutofit/>
          </a:bodyPr>
          <a:lstStyle/>
          <a:p>
            <a:pPr marL="0" indent="0" eaLnBrk="1" hangingPunct="1">
              <a:lnSpc>
                <a:spcPct val="80000"/>
              </a:lnSpc>
              <a:buFontTx/>
              <a:buNone/>
              <a:defRPr/>
            </a:pPr>
            <a:r>
              <a:rPr lang="en-US" sz="2400" b="1" dirty="0">
                <a:solidFill>
                  <a:schemeClr val="tx1"/>
                </a:solidFill>
                <a:cs typeface="Arial" charset="0"/>
              </a:rPr>
              <a:t>How long is this going to take!</a:t>
            </a:r>
          </a:p>
          <a:p>
            <a:pPr marL="0" indent="0" eaLnBrk="1" hangingPunct="1">
              <a:lnSpc>
                <a:spcPct val="80000"/>
              </a:lnSpc>
              <a:buFontTx/>
              <a:buNone/>
              <a:defRPr/>
            </a:pPr>
            <a:endParaRPr lang="en-US" sz="1700" dirty="0">
              <a:solidFill>
                <a:schemeClr val="tx1"/>
              </a:solidFill>
              <a:cs typeface="Arial" charset="0"/>
            </a:endParaRPr>
          </a:p>
          <a:p>
            <a:pPr marL="0" indent="0" eaLnBrk="1" hangingPunct="1">
              <a:spcBef>
                <a:spcPts val="40"/>
              </a:spcBef>
              <a:spcAft>
                <a:spcPts val="40"/>
              </a:spcAft>
              <a:buFontTx/>
              <a:buNone/>
              <a:defRPr/>
            </a:pPr>
            <a:r>
              <a:rPr lang="en-US" sz="1800" dirty="0">
                <a:solidFill>
                  <a:schemeClr val="tx1"/>
                </a:solidFill>
                <a:cs typeface="Arial" charset="0"/>
              </a:rPr>
              <a:t>For purchases in excess of $25,000, the procurement process is completely dependent on the size, complexity, statutory requirements and total value of the request.  While an item selected from a vendor under an existing contract can possibly be awarded in less than a day, a complex Request for Proposal (RFP) can take months to develop, evaluate and award.</a:t>
            </a:r>
          </a:p>
          <a:p>
            <a:pPr marL="0" indent="0" eaLnBrk="1" hangingPunct="1">
              <a:spcBef>
                <a:spcPts val="40"/>
              </a:spcBef>
              <a:spcAft>
                <a:spcPts val="40"/>
              </a:spcAft>
              <a:buFontTx/>
              <a:buNone/>
              <a:defRPr/>
            </a:pPr>
            <a:endParaRPr lang="en-US" sz="1800" dirty="0">
              <a:solidFill>
                <a:schemeClr val="tx1"/>
              </a:solidFill>
              <a:cs typeface="Arial" charset="0"/>
            </a:endParaRPr>
          </a:p>
          <a:p>
            <a:pPr marL="0" indent="0" eaLnBrk="1" hangingPunct="1">
              <a:spcBef>
                <a:spcPts val="40"/>
              </a:spcBef>
              <a:spcAft>
                <a:spcPts val="40"/>
              </a:spcAft>
              <a:buFontTx/>
              <a:buNone/>
              <a:defRPr/>
            </a:pPr>
            <a:r>
              <a:rPr lang="en-US" sz="1800" b="1" dirty="0">
                <a:solidFill>
                  <a:schemeClr val="tx1"/>
                </a:solidFill>
                <a:cs typeface="Arial" charset="0"/>
              </a:rPr>
              <a:t>If the vendor requires a signed contract, this is a separate process through Contract Administration and may require additional time.</a:t>
            </a:r>
          </a:p>
          <a:p>
            <a:pPr marL="0" indent="0" eaLnBrk="1" hangingPunct="1">
              <a:spcBef>
                <a:spcPts val="40"/>
              </a:spcBef>
              <a:spcAft>
                <a:spcPts val="40"/>
              </a:spcAft>
              <a:buFontTx/>
              <a:buNone/>
              <a:defRPr/>
            </a:pPr>
            <a:endParaRPr lang="en-US" sz="1800" dirty="0">
              <a:solidFill>
                <a:schemeClr val="tx1"/>
              </a:solidFill>
              <a:cs typeface="Arial" charset="0"/>
            </a:endParaRPr>
          </a:p>
          <a:p>
            <a:pPr marL="0" indent="0" eaLnBrk="1" hangingPunct="1">
              <a:spcBef>
                <a:spcPts val="40"/>
              </a:spcBef>
              <a:spcAft>
                <a:spcPts val="40"/>
              </a:spcAft>
              <a:buFontTx/>
              <a:buNone/>
              <a:defRPr/>
            </a:pPr>
            <a:r>
              <a:rPr lang="en-US" sz="1800" dirty="0">
                <a:solidFill>
                  <a:schemeClr val="tx1"/>
                </a:solidFill>
                <a:cs typeface="Arial" charset="0"/>
              </a:rPr>
              <a:t>Contact the buyer assigned to your college or commodity to determine the specific steps involved on a particular purchase and the estimated timeframe. To help facilitate locating the appropriate buyer for a specific purchase go to: </a:t>
            </a:r>
          </a:p>
          <a:p>
            <a:pPr marL="0" indent="0" eaLnBrk="1" hangingPunct="1">
              <a:spcBef>
                <a:spcPts val="40"/>
              </a:spcBef>
              <a:spcAft>
                <a:spcPts val="40"/>
              </a:spcAft>
              <a:buFontTx/>
              <a:buNone/>
              <a:defRPr/>
            </a:pPr>
            <a:r>
              <a:rPr lang="en-US" sz="1800" b="1" dirty="0">
                <a:solidFill>
                  <a:schemeClr val="tx1"/>
                </a:solidFill>
                <a:cs typeface="Arial" charset="0"/>
                <a:hlinkClick r:id="rId3">
                  <a:extLst>
                    <a:ext uri="{A12FA001-AC4F-418D-AE19-62706E023703}">
                      <ahyp:hlinkClr xmlns:ahyp="http://schemas.microsoft.com/office/drawing/2018/hyperlinkcolor" val="tx"/>
                    </a:ext>
                  </a:extLst>
                </a:hlinkClick>
              </a:rPr>
              <a:t>https://purchasing.tamu.edu/purchasing/buyer-locator.html</a:t>
            </a:r>
            <a:r>
              <a:rPr lang="en-US" sz="1800" b="1" dirty="0">
                <a:solidFill>
                  <a:schemeClr val="tx1"/>
                </a:solidFill>
                <a:cs typeface="Arial" charset="0"/>
              </a:rPr>
              <a:t>     </a:t>
            </a:r>
          </a:p>
          <a:p>
            <a:pPr marL="0" indent="225425" eaLnBrk="1" hangingPunct="1">
              <a:lnSpc>
                <a:spcPct val="80000"/>
              </a:lnSpc>
              <a:buFontTx/>
              <a:buNone/>
              <a:defRPr/>
            </a:pPr>
            <a:endParaRPr lang="en-US" sz="1800" b="1" dirty="0">
              <a:solidFill>
                <a:schemeClr val="tx1"/>
              </a:solidFill>
              <a:cs typeface="Arial" charset="0"/>
            </a:endParaRPr>
          </a:p>
          <a:p>
            <a:pPr marL="0" indent="0" eaLnBrk="1" hangingPunct="1">
              <a:lnSpc>
                <a:spcPct val="80000"/>
              </a:lnSpc>
              <a:buFontTx/>
              <a:buNone/>
              <a:defRPr/>
            </a:pPr>
            <a:endParaRPr lang="en-US" sz="2000" dirty="0">
              <a:solidFill>
                <a:schemeClr val="tx1"/>
              </a:solidFill>
              <a:cs typeface="Arial" charset="0"/>
            </a:endParaRPr>
          </a:p>
          <a:p>
            <a:pPr marL="0" indent="225425" eaLnBrk="1" hangingPunct="1">
              <a:lnSpc>
                <a:spcPct val="80000"/>
              </a:lnSpc>
              <a:buFontTx/>
              <a:buNone/>
              <a:defRPr/>
            </a:pPr>
            <a:endParaRPr lang="en-US" sz="1800" b="1" dirty="0">
              <a:solidFill>
                <a:schemeClr val="tx1"/>
              </a:solidFill>
              <a:cs typeface="Arial" charset="0"/>
            </a:endParaRPr>
          </a:p>
          <a:p>
            <a:pPr marL="404813" indent="-239713" eaLnBrk="1" hangingPunct="1">
              <a:lnSpc>
                <a:spcPct val="80000"/>
              </a:lnSpc>
              <a:buFontTx/>
              <a:buNone/>
              <a:defRPr/>
            </a:pPr>
            <a:endParaRPr lang="en-US" sz="1800" b="1" dirty="0">
              <a:solidFill>
                <a:schemeClr val="tx1"/>
              </a:solidFill>
              <a:cs typeface="Arial" charset="0"/>
            </a:endParaRPr>
          </a:p>
          <a:p>
            <a:pPr marL="465138" indent="-239713" eaLnBrk="1" hangingPunct="1">
              <a:lnSpc>
                <a:spcPct val="80000"/>
              </a:lnSpc>
              <a:buFontTx/>
              <a:buNone/>
              <a:defRPr/>
            </a:pPr>
            <a:endParaRPr lang="en-US" sz="1700" dirty="0">
              <a:solidFill>
                <a:schemeClr val="tx1"/>
              </a:solidFill>
              <a:cs typeface="Arial" charset="0"/>
            </a:endParaRPr>
          </a:p>
          <a:p>
            <a:pPr marL="344488" indent="-344488">
              <a:lnSpc>
                <a:spcPct val="90000"/>
              </a:lnSpc>
              <a:defRPr/>
            </a:pPr>
            <a:endParaRPr lang="en-US" sz="1700" dirty="0">
              <a:solidFill>
                <a:schemeClr val="tx1"/>
              </a:solidFill>
            </a:endParaRPr>
          </a:p>
        </p:txBody>
      </p:sp>
      <p:sp>
        <p:nvSpPr>
          <p:cNvPr id="24578" name="Title 1"/>
          <p:cNvSpPr>
            <a:spLocks noGrp="1"/>
          </p:cNvSpPr>
          <p:nvPr>
            <p:ph type="title"/>
          </p:nvPr>
        </p:nvSpPr>
        <p:spPr>
          <a:xfrm>
            <a:off x="384048" y="685800"/>
            <a:ext cx="6400800" cy="554037"/>
          </a:xfrm>
        </p:spPr>
        <p:txBody>
          <a:bodyPr/>
          <a:lstStyle/>
          <a:p>
            <a:r>
              <a:rPr lang="en-US" altLang="en-US" dirty="0">
                <a:ea typeface="ＭＳ Ｐゴシック" panose="020B0600070205080204" pitchFamily="34" charset="-128"/>
              </a:rPr>
              <a:t>Purchasing Process - Timeframe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67542">
            <a:off x="6704946" y="5029925"/>
            <a:ext cx="2667000" cy="1905000"/>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685800"/>
            <a:ext cx="6096000" cy="548640"/>
          </a:xfrm>
        </p:spPr>
        <p:txBody>
          <a:bodyPr/>
          <a:lstStyle/>
          <a:p>
            <a:r>
              <a:rPr lang="en-US" altLang="en-US" dirty="0">
                <a:ea typeface="ＭＳ Ｐゴシック" panose="020B0600070205080204" pitchFamily="34" charset="-128"/>
              </a:rPr>
              <a:t>HUB Program</a:t>
            </a:r>
          </a:p>
        </p:txBody>
      </p:sp>
      <p:sp>
        <p:nvSpPr>
          <p:cNvPr id="3" name="Content Placeholder 2"/>
          <p:cNvSpPr>
            <a:spLocks noGrp="1"/>
          </p:cNvSpPr>
          <p:nvPr>
            <p:ph idx="1"/>
          </p:nvPr>
        </p:nvSpPr>
        <p:spPr>
          <a:xfrm>
            <a:off x="365760" y="1447800"/>
            <a:ext cx="8385048" cy="5184648"/>
          </a:xfrm>
        </p:spPr>
        <p:txBody>
          <a:bodyPr>
            <a:noAutofit/>
          </a:bodyPr>
          <a:lstStyle/>
          <a:p>
            <a:pPr marL="60325" indent="-60325" eaLnBrk="1" hangingPunct="1">
              <a:buFontTx/>
              <a:buNone/>
              <a:defRPr/>
            </a:pPr>
            <a:r>
              <a:rPr lang="en-US" sz="2400" b="1" dirty="0">
                <a:solidFill>
                  <a:schemeClr val="tx1"/>
                </a:solidFill>
                <a:cs typeface="Arial" pitchFamily="34" charset="0"/>
              </a:rPr>
              <a:t>What is a HUB?</a:t>
            </a:r>
          </a:p>
          <a:p>
            <a:pPr marL="60325" indent="-60325" eaLnBrk="1" hangingPunct="1">
              <a:buFontTx/>
              <a:buNone/>
              <a:defRPr/>
            </a:pPr>
            <a:endParaRPr lang="en-US" sz="2400" b="1" dirty="0">
              <a:solidFill>
                <a:schemeClr val="tx1"/>
              </a:solidFill>
              <a:cs typeface="Arial" pitchFamily="34" charset="0"/>
            </a:endParaRPr>
          </a:p>
          <a:p>
            <a:pPr marL="60325" indent="-60325" eaLnBrk="1" hangingPunct="1">
              <a:buFontTx/>
              <a:buNone/>
              <a:defRPr/>
            </a:pPr>
            <a:r>
              <a:rPr lang="en-US" sz="2000" dirty="0">
                <a:solidFill>
                  <a:schemeClr val="tx1"/>
                </a:solidFill>
                <a:cs typeface="Arial" pitchFamily="34" charset="0"/>
              </a:rPr>
              <a:t>To be certified as a Historically Underutilized Business (HUB), a business must meet the following criteria:</a:t>
            </a:r>
          </a:p>
          <a:p>
            <a:pPr eaLnBrk="1" hangingPunct="1">
              <a:defRPr/>
            </a:pPr>
            <a:r>
              <a:rPr lang="en-US" sz="2000" dirty="0">
                <a:solidFill>
                  <a:schemeClr val="tx1"/>
                </a:solidFill>
                <a:cs typeface="Arial" pitchFamily="34" charset="0"/>
              </a:rPr>
              <a:t>A for-profit entity that has not exceeded the size standard prescribed by 34 TAC 20.282, and has its principal place of business in Texas, and </a:t>
            </a:r>
          </a:p>
          <a:p>
            <a:pPr eaLnBrk="1" hangingPunct="1">
              <a:defRPr/>
            </a:pPr>
            <a:r>
              <a:rPr lang="en-US" sz="2000" dirty="0">
                <a:solidFill>
                  <a:schemeClr val="tx1"/>
                </a:solidFill>
                <a:cs typeface="Arial" pitchFamily="34" charset="0"/>
              </a:rPr>
              <a:t>Is at least 51 percent owned by an Asian Pacific American, Black American, Hispanic American, Native American, American woman and/or Service-Disabled Veteran, who resides in Texas and actively participates in the control, operations and management of the entity’s affairs.</a:t>
            </a:r>
            <a:endParaRPr lang="en-US" sz="2000" dirty="0">
              <a:solidFill>
                <a:schemeClr val="tx1"/>
              </a:solidFil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685800"/>
            <a:ext cx="6096000" cy="548640"/>
          </a:xfrm>
        </p:spPr>
        <p:txBody>
          <a:bodyPr/>
          <a:lstStyle/>
          <a:p>
            <a:r>
              <a:rPr lang="en-US" altLang="en-US" dirty="0">
                <a:ea typeface="ＭＳ Ｐゴシック" panose="020B0600070205080204" pitchFamily="34" charset="-128"/>
              </a:rPr>
              <a:t>HUB Program</a:t>
            </a:r>
          </a:p>
        </p:txBody>
      </p:sp>
      <p:sp>
        <p:nvSpPr>
          <p:cNvPr id="3" name="Content Placeholder 2"/>
          <p:cNvSpPr>
            <a:spLocks noGrp="1"/>
          </p:cNvSpPr>
          <p:nvPr>
            <p:ph idx="1"/>
          </p:nvPr>
        </p:nvSpPr>
        <p:spPr>
          <a:xfrm>
            <a:off x="365760" y="1447800"/>
            <a:ext cx="8385048" cy="5184648"/>
          </a:xfrm>
        </p:spPr>
        <p:txBody>
          <a:bodyPr>
            <a:noAutofit/>
          </a:bodyPr>
          <a:lstStyle/>
          <a:p>
            <a:pPr marL="60325" indent="-60325" eaLnBrk="1" hangingPunct="1">
              <a:buFontTx/>
              <a:buNone/>
              <a:defRPr/>
            </a:pPr>
            <a:r>
              <a:rPr lang="en-US" sz="2400" b="1" dirty="0">
                <a:solidFill>
                  <a:schemeClr val="accent4"/>
                </a:solidFill>
                <a:cs typeface="Arial" pitchFamily="34" charset="0"/>
              </a:rPr>
              <a:t>Why buy from a HUB?</a:t>
            </a:r>
            <a:endParaRPr lang="en-US" sz="2400" b="1" dirty="0">
              <a:cs typeface="Arial" pitchFamily="34" charset="0"/>
            </a:endParaRPr>
          </a:p>
          <a:p>
            <a:pPr eaLnBrk="1" hangingPunct="1">
              <a:lnSpc>
                <a:spcPct val="80000"/>
              </a:lnSpc>
              <a:buFont typeface="Wingdings" pitchFamily="2" charset="2"/>
              <a:buNone/>
              <a:defRPr/>
            </a:pPr>
            <a:endParaRPr lang="en-US" sz="2000" dirty="0">
              <a:cs typeface="Arial" pitchFamily="34" charset="0"/>
            </a:endParaRPr>
          </a:p>
          <a:p>
            <a:pPr eaLnBrk="1" hangingPunct="1">
              <a:lnSpc>
                <a:spcPct val="80000"/>
              </a:lnSpc>
              <a:defRPr/>
            </a:pPr>
            <a:r>
              <a:rPr lang="en-US" sz="2000" dirty="0">
                <a:solidFill>
                  <a:schemeClr val="tx1"/>
                </a:solidFill>
                <a:cs typeface="Arial" pitchFamily="34" charset="0"/>
              </a:rPr>
              <a:t>HUB purchases benefit the Texas economy.  Because HUBs are located in Texas, they hire Texans, spend money in Texas and pay state taxes.  Buying from HUBs keeps state revenue in Texas and ultimately benefits Texans;</a:t>
            </a:r>
          </a:p>
          <a:p>
            <a:pPr eaLnBrk="1" hangingPunct="1">
              <a:lnSpc>
                <a:spcPct val="80000"/>
              </a:lnSpc>
              <a:defRPr/>
            </a:pPr>
            <a:r>
              <a:rPr lang="en-US" sz="2000" dirty="0">
                <a:solidFill>
                  <a:schemeClr val="tx1"/>
                </a:solidFill>
                <a:cs typeface="Arial" pitchFamily="34" charset="0"/>
              </a:rPr>
              <a:t>HUB purchases provide economic opportunities previously unavailable to minority, women or service-disabled veteran-owned businesses;</a:t>
            </a:r>
          </a:p>
          <a:p>
            <a:pPr eaLnBrk="1" hangingPunct="1">
              <a:lnSpc>
                <a:spcPct val="80000"/>
              </a:lnSpc>
              <a:defRPr/>
            </a:pPr>
            <a:r>
              <a:rPr lang="en-US" sz="2000" dirty="0">
                <a:solidFill>
                  <a:schemeClr val="tx1"/>
                </a:solidFill>
                <a:cs typeface="Arial" pitchFamily="34" charset="0"/>
              </a:rPr>
              <a:t>State law and A&amp;M System policy require a good faith effort to purchase from HUBs;</a:t>
            </a:r>
          </a:p>
          <a:p>
            <a:pPr eaLnBrk="1" hangingPunct="1">
              <a:lnSpc>
                <a:spcPct val="80000"/>
              </a:lnSpc>
              <a:defRPr/>
            </a:pPr>
            <a:r>
              <a:rPr lang="en-US" sz="2000" dirty="0">
                <a:solidFill>
                  <a:schemeClr val="tx1"/>
                </a:solidFill>
                <a:cs typeface="Arial" pitchFamily="34" charset="0"/>
              </a:rPr>
              <a:t>Poor HUB performance can lead to loss of state funding and negative audit findings; </a:t>
            </a:r>
            <a:r>
              <a:rPr lang="en-US" sz="2000" b="1" i="1" dirty="0">
                <a:solidFill>
                  <a:schemeClr val="tx1"/>
                </a:solidFill>
                <a:cs typeface="Arial" pitchFamily="34" charset="0"/>
              </a:rPr>
              <a:t>and</a:t>
            </a:r>
          </a:p>
          <a:p>
            <a:pPr marL="0" indent="0" eaLnBrk="1" hangingPunct="1">
              <a:lnSpc>
                <a:spcPct val="80000"/>
              </a:lnSpc>
              <a:buNone/>
              <a:defRPr/>
            </a:pPr>
            <a:endParaRPr lang="en-US" sz="2000" b="1" i="1" dirty="0">
              <a:solidFill>
                <a:schemeClr val="tx1"/>
              </a:solidFill>
              <a:cs typeface="Arial" pitchFamily="34" charset="0"/>
            </a:endParaRPr>
          </a:p>
          <a:p>
            <a:pPr eaLnBrk="1" hangingPunct="1">
              <a:lnSpc>
                <a:spcPct val="80000"/>
              </a:lnSpc>
              <a:defRPr/>
            </a:pPr>
            <a:r>
              <a:rPr lang="en-US" sz="2400" b="1" i="1" dirty="0">
                <a:solidFill>
                  <a:srgbClr val="500000"/>
                </a:solidFill>
                <a:cs typeface="Arial" pitchFamily="34" charset="0"/>
              </a:rPr>
              <a:t>It’s the right thing to do!</a:t>
            </a:r>
          </a:p>
          <a:p>
            <a:pPr eaLnBrk="1" hangingPunct="1">
              <a:lnSpc>
                <a:spcPct val="80000"/>
              </a:lnSpc>
              <a:buFont typeface="Wingdings" pitchFamily="2" charset="2"/>
              <a:buNone/>
              <a:defRPr/>
            </a:pPr>
            <a:endParaRPr lang="en-US" sz="2000" dirty="0">
              <a:cs typeface="Arial" pitchFamily="34" charset="0"/>
            </a:endParaRPr>
          </a:p>
          <a:p>
            <a:pPr>
              <a:defRPr/>
            </a:pPr>
            <a:endParaRPr lang="en-US" sz="2000" dirty="0"/>
          </a:p>
        </p:txBody>
      </p:sp>
    </p:spTree>
    <p:custDataLst>
      <p:tags r:id="rId1"/>
    </p:custDataLst>
    <p:extLst>
      <p:ext uri="{BB962C8B-B14F-4D97-AF65-F5344CB8AC3E}">
        <p14:creationId xmlns:p14="http://schemas.microsoft.com/office/powerpoint/2010/main" val="193583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685800"/>
            <a:ext cx="6096000" cy="548640"/>
          </a:xfrm>
        </p:spPr>
        <p:txBody>
          <a:bodyPr/>
          <a:lstStyle/>
          <a:p>
            <a:r>
              <a:rPr lang="en-US" altLang="en-US" dirty="0">
                <a:ea typeface="ＭＳ Ｐゴシック" panose="020B0600070205080204" pitchFamily="34" charset="-128"/>
              </a:rPr>
              <a:t>HUB Program</a:t>
            </a:r>
          </a:p>
        </p:txBody>
      </p:sp>
      <p:sp>
        <p:nvSpPr>
          <p:cNvPr id="3" name="Content Placeholder 2"/>
          <p:cNvSpPr>
            <a:spLocks noGrp="1"/>
          </p:cNvSpPr>
          <p:nvPr>
            <p:ph idx="1"/>
          </p:nvPr>
        </p:nvSpPr>
        <p:spPr>
          <a:xfrm>
            <a:off x="365760" y="1645920"/>
            <a:ext cx="8385048" cy="5184648"/>
          </a:xfrm>
        </p:spPr>
        <p:txBody>
          <a:bodyPr>
            <a:noAutofit/>
          </a:bodyPr>
          <a:lstStyle/>
          <a:p>
            <a:pPr marL="0" indent="0" eaLnBrk="1" hangingPunct="1">
              <a:lnSpc>
                <a:spcPct val="80000"/>
              </a:lnSpc>
              <a:buFontTx/>
              <a:buNone/>
              <a:defRPr/>
            </a:pPr>
            <a:endParaRPr lang="en-US" sz="2000" dirty="0">
              <a:cs typeface="Arial" pitchFamily="34" charset="0"/>
            </a:endParaRPr>
          </a:p>
          <a:p>
            <a:pPr eaLnBrk="1" hangingPunct="1">
              <a:lnSpc>
                <a:spcPct val="80000"/>
              </a:lnSpc>
              <a:buFontTx/>
              <a:buNone/>
              <a:defRPr/>
            </a:pPr>
            <a:endParaRPr lang="en-US" sz="2000" dirty="0">
              <a:cs typeface="Arial" pitchFamily="34" charset="0"/>
            </a:endParaRPr>
          </a:p>
          <a:p>
            <a:pPr eaLnBrk="1" hangingPunct="1">
              <a:lnSpc>
                <a:spcPct val="80000"/>
              </a:lnSpc>
              <a:buFontTx/>
              <a:buNone/>
              <a:defRPr/>
            </a:pPr>
            <a:endParaRPr lang="en-US" sz="2000" dirty="0">
              <a:cs typeface="Arial" pitchFamily="34" charset="0"/>
            </a:endParaRPr>
          </a:p>
          <a:p>
            <a:pPr eaLnBrk="1" hangingPunct="1">
              <a:lnSpc>
                <a:spcPct val="80000"/>
              </a:lnSpc>
              <a:buFontTx/>
              <a:buNone/>
              <a:defRPr/>
            </a:pPr>
            <a:endParaRPr lang="en-US" sz="2000" dirty="0">
              <a:cs typeface="Arial" pitchFamily="34" charset="0"/>
            </a:endParaRPr>
          </a:p>
          <a:p>
            <a:pPr algn="ctr" eaLnBrk="1" hangingPunct="1">
              <a:lnSpc>
                <a:spcPct val="80000"/>
              </a:lnSpc>
              <a:buFontTx/>
              <a:buNone/>
              <a:defRPr/>
            </a:pPr>
            <a:endParaRPr lang="en-US" sz="2000" dirty="0">
              <a:cs typeface="Arial" pitchFamily="34" charset="0"/>
            </a:endParaRPr>
          </a:p>
          <a:p>
            <a:pPr algn="ctr" eaLnBrk="1" hangingPunct="1">
              <a:lnSpc>
                <a:spcPct val="80000"/>
              </a:lnSpc>
              <a:buFontTx/>
              <a:buNone/>
              <a:defRPr/>
            </a:pPr>
            <a:endParaRPr lang="en-US" sz="2000" dirty="0">
              <a:cs typeface="Arial" pitchFamily="34" charset="0"/>
            </a:endParaRPr>
          </a:p>
          <a:p>
            <a:pPr algn="ctr" eaLnBrk="1" hangingPunct="1">
              <a:lnSpc>
                <a:spcPct val="80000"/>
              </a:lnSpc>
              <a:buFontTx/>
              <a:buNone/>
              <a:defRPr/>
            </a:pPr>
            <a:r>
              <a:rPr lang="en-US" sz="2000" dirty="0">
                <a:solidFill>
                  <a:schemeClr val="accent4"/>
                </a:solidFill>
                <a:cs typeface="Arial" pitchFamily="34" charset="0"/>
              </a:rPr>
              <a:t>You can find additional information regarding the Texas </a:t>
            </a:r>
          </a:p>
          <a:p>
            <a:pPr algn="ctr" eaLnBrk="1" hangingPunct="1">
              <a:lnSpc>
                <a:spcPct val="80000"/>
              </a:lnSpc>
              <a:buFontTx/>
              <a:buNone/>
              <a:defRPr/>
            </a:pPr>
            <a:r>
              <a:rPr lang="en-US" sz="2000" dirty="0">
                <a:solidFill>
                  <a:schemeClr val="accent4"/>
                </a:solidFill>
                <a:cs typeface="Arial" pitchFamily="34" charset="0"/>
              </a:rPr>
              <a:t>A&amp;M University HUB Program at the following link:</a:t>
            </a:r>
            <a:r>
              <a:rPr lang="en-US" sz="2000" dirty="0">
                <a:cs typeface="Arial" pitchFamily="34" charset="0"/>
              </a:rPr>
              <a:t> </a:t>
            </a:r>
          </a:p>
          <a:p>
            <a:pPr lvl="3" algn="ctr" eaLnBrk="1" hangingPunct="1">
              <a:lnSpc>
                <a:spcPct val="80000"/>
              </a:lnSpc>
              <a:buFontTx/>
              <a:buNone/>
              <a:defRPr/>
            </a:pPr>
            <a:endParaRPr lang="en-US" sz="800" dirty="0">
              <a:cs typeface="Arial" pitchFamily="34" charset="0"/>
            </a:endParaRPr>
          </a:p>
          <a:p>
            <a:pPr algn="ctr" eaLnBrk="1" hangingPunct="1">
              <a:lnSpc>
                <a:spcPct val="80000"/>
              </a:lnSpc>
              <a:buFontTx/>
              <a:buNone/>
              <a:defRPr/>
            </a:pPr>
            <a:r>
              <a:rPr lang="en-US" sz="2000" dirty="0">
                <a:solidFill>
                  <a:schemeClr val="tx1"/>
                </a:solidFill>
                <a:cs typeface="Arial" pitchFamily="34" charset="0"/>
                <a:hlinkClick r:id="rId3">
                  <a:extLst>
                    <a:ext uri="{A12FA001-AC4F-418D-AE19-62706E023703}">
                      <ahyp:hlinkClr xmlns:ahyp="http://schemas.microsoft.com/office/drawing/2018/hyperlinkcolor" val="tx"/>
                    </a:ext>
                  </a:extLst>
                </a:hlinkClick>
              </a:rPr>
              <a:t>http://hub.tamu.edu/</a:t>
            </a:r>
            <a:r>
              <a:rPr lang="en-US" sz="2000" dirty="0">
                <a:solidFill>
                  <a:schemeClr val="tx1"/>
                </a:solidFill>
                <a:cs typeface="Arial" pitchFamily="34" charset="0"/>
              </a:rPr>
              <a:t> </a:t>
            </a:r>
          </a:p>
          <a:p>
            <a:pPr eaLnBrk="1" hangingPunct="1">
              <a:lnSpc>
                <a:spcPct val="80000"/>
              </a:lnSpc>
              <a:buFont typeface="Wingdings" pitchFamily="2" charset="2"/>
              <a:buNone/>
              <a:defRPr/>
            </a:pPr>
            <a:endParaRPr lang="en-US" sz="2000" dirty="0">
              <a:cs typeface="Arial" pitchFamily="34" charset="0"/>
            </a:endParaRPr>
          </a:p>
          <a:p>
            <a:pPr>
              <a:defRPr/>
            </a:pPr>
            <a:endParaRPr lang="en-US" sz="2000" dirty="0"/>
          </a:p>
        </p:txBody>
      </p:sp>
      <p:pic>
        <p:nvPicPr>
          <p:cNvPr id="25604" name="Picture 4" descr="C:\Documents and Settings\DJM\Local Settings\Temporary Internet Files\Content.IE5\SDX93B6P\MP9004491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844" y="1752600"/>
            <a:ext cx="4024313"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554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685800"/>
            <a:ext cx="6096000" cy="549275"/>
          </a:xfrm>
        </p:spPr>
        <p:txBody>
          <a:bodyPr/>
          <a:lstStyle/>
          <a:p>
            <a:r>
              <a:rPr lang="en-US" altLang="en-US" dirty="0">
                <a:ea typeface="ＭＳ Ｐゴシック" panose="020B0600070205080204" pitchFamily="34" charset="-128"/>
              </a:rPr>
              <a:t>Questions!</a:t>
            </a:r>
          </a:p>
        </p:txBody>
      </p:sp>
      <p:sp>
        <p:nvSpPr>
          <p:cNvPr id="3" name="Content Placeholder 2"/>
          <p:cNvSpPr>
            <a:spLocks noGrp="1"/>
          </p:cNvSpPr>
          <p:nvPr>
            <p:ph idx="1"/>
          </p:nvPr>
        </p:nvSpPr>
        <p:spPr>
          <a:xfrm>
            <a:off x="365760" y="1645920"/>
            <a:ext cx="8385048" cy="5184648"/>
          </a:xfrm>
        </p:spPr>
        <p:txBody>
          <a:bodyPr>
            <a:normAutofit/>
          </a:bodyPr>
          <a:lstStyle/>
          <a:p>
            <a:pPr marL="0" indent="0">
              <a:buFontTx/>
              <a:buNone/>
              <a:defRPr/>
            </a:pPr>
            <a:r>
              <a:rPr lang="en-US" sz="2400" dirty="0">
                <a:solidFill>
                  <a:schemeClr val="tx1"/>
                </a:solidFill>
                <a:cs typeface="Arial" pitchFamily="34" charset="0"/>
              </a:rPr>
              <a:t>Contact:</a:t>
            </a:r>
          </a:p>
          <a:p>
            <a:pPr marL="0" indent="0">
              <a:buFontTx/>
              <a:buNone/>
              <a:defRPr/>
            </a:pPr>
            <a:r>
              <a:rPr lang="en-US" sz="2400" dirty="0">
                <a:solidFill>
                  <a:schemeClr val="tx1"/>
                </a:solidFill>
                <a:cs typeface="Arial" pitchFamily="34" charset="0"/>
              </a:rPr>
              <a:t>Additional information regarding purchasing and the information covered in this presentation can be found at the Procurement Services homepage. </a:t>
            </a:r>
          </a:p>
          <a:p>
            <a:pPr marL="0" indent="0">
              <a:buFontTx/>
              <a:buNone/>
              <a:defRPr/>
            </a:pPr>
            <a:endParaRPr lang="en-US" sz="2400" dirty="0">
              <a:solidFill>
                <a:schemeClr val="tx1"/>
              </a:solidFill>
              <a:cs typeface="Arial" pitchFamily="34" charset="0"/>
            </a:endParaRPr>
          </a:p>
          <a:p>
            <a:pPr marL="0" indent="0" algn="ctr">
              <a:buFontTx/>
              <a:buNone/>
              <a:defRPr/>
            </a:pPr>
            <a:r>
              <a:rPr lang="en-US" dirty="0">
                <a:solidFill>
                  <a:schemeClr val="tx1"/>
                </a:solidFill>
              </a:rPr>
              <a:t>Procurement Services</a:t>
            </a:r>
          </a:p>
          <a:p>
            <a:pPr marL="0" indent="0" algn="ctr">
              <a:buFontTx/>
              <a:buNone/>
              <a:defRPr/>
            </a:pPr>
            <a:r>
              <a:rPr lang="en-US" i="1" dirty="0">
                <a:solidFill>
                  <a:schemeClr val="tx1"/>
                </a:solidFill>
              </a:rPr>
              <a:t>http://purchasing.tamu.edu/</a:t>
            </a:r>
          </a:p>
          <a:p>
            <a:pPr marL="0" indent="0" algn="ctr">
              <a:buFontTx/>
              <a:buNone/>
              <a:defRPr/>
            </a:pPr>
            <a:r>
              <a:rPr lang="en-US" dirty="0">
                <a:solidFill>
                  <a:schemeClr val="tx1"/>
                </a:solidFill>
              </a:rPr>
              <a:t>979-845-4570 </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685800"/>
            <a:ext cx="6099048" cy="548640"/>
          </a:xfrm>
        </p:spPr>
        <p:txBody>
          <a:bodyPr/>
          <a:lstStyle/>
          <a:p>
            <a:r>
              <a:rPr lang="en-US" altLang="en-US" dirty="0">
                <a:ea typeface="ＭＳ Ｐゴシック" panose="020B0600070205080204" pitchFamily="34" charset="-128"/>
              </a:rPr>
              <a:t>Code of Ethics</a:t>
            </a:r>
          </a:p>
        </p:txBody>
      </p:sp>
      <p:sp>
        <p:nvSpPr>
          <p:cNvPr id="4099" name="Content Placeholder 2"/>
          <p:cNvSpPr>
            <a:spLocks noGrp="1"/>
          </p:cNvSpPr>
          <p:nvPr>
            <p:ph sz="half" idx="1"/>
          </p:nvPr>
        </p:nvSpPr>
        <p:spPr>
          <a:xfrm>
            <a:off x="274320" y="1524000"/>
            <a:ext cx="4953000" cy="4800600"/>
          </a:xfrm>
        </p:spPr>
        <p:txBody>
          <a:bodyPr/>
          <a:lstStyle/>
          <a:p>
            <a:pPr marL="0" indent="0">
              <a:spcBef>
                <a:spcPts val="0"/>
              </a:spcBef>
              <a:buFontTx/>
              <a:buNone/>
              <a:defRPr/>
            </a:pPr>
            <a:r>
              <a:rPr lang="en-US" sz="2400" dirty="0">
                <a:solidFill>
                  <a:schemeClr val="tx1"/>
                </a:solidFill>
                <a:cs typeface="Arial" charset="0"/>
              </a:rPr>
              <a:t>Texas A&amp;M University is a member of the National Association of Educational Procurement (NAEP),  and conforms to their Code of Ethics, as well as the Texas A&amp;M University System Ethics Policy. </a:t>
            </a:r>
          </a:p>
          <a:p>
            <a:pPr marL="0" indent="0">
              <a:buFontTx/>
              <a:buNone/>
              <a:defRPr/>
            </a:pPr>
            <a:endParaRPr lang="en-US" dirty="0">
              <a:solidFill>
                <a:schemeClr val="tx1"/>
              </a:solidFill>
              <a:cs typeface="Arial" charset="0"/>
            </a:endParaRPr>
          </a:p>
          <a:p>
            <a:pPr marL="0" indent="0">
              <a:buFontTx/>
              <a:buNone/>
              <a:defRPr/>
            </a:pPr>
            <a:r>
              <a:rPr lang="en-US" sz="1600" dirty="0">
                <a:solidFill>
                  <a:schemeClr val="tx1"/>
                </a:solidFill>
                <a:cs typeface="Arial" charset="0"/>
              </a:rPr>
              <a:t>Note:  To view the NAEP or Texas A&amp;M University System Ethics Policy visit the following websites:</a:t>
            </a:r>
          </a:p>
          <a:p>
            <a:pPr marL="0" indent="0">
              <a:buFontTx/>
              <a:buNone/>
              <a:defRPr/>
            </a:pPr>
            <a:endParaRPr lang="en-US" sz="1400" dirty="0">
              <a:solidFill>
                <a:schemeClr val="tx1"/>
              </a:solidFill>
              <a:cs typeface="Arial" charset="0"/>
              <a:hlinkClick r:id="rId3">
                <a:extLst>
                  <a:ext uri="{A12FA001-AC4F-418D-AE19-62706E023703}">
                    <ahyp:hlinkClr xmlns:ahyp="http://schemas.microsoft.com/office/drawing/2018/hyperlinkcolor" val="tx"/>
                  </a:ext>
                </a:extLst>
              </a:hlinkClick>
            </a:endParaRPr>
          </a:p>
          <a:p>
            <a:pPr>
              <a:defRPr/>
            </a:pPr>
            <a:r>
              <a:rPr lang="en-US" sz="1400" dirty="0">
                <a:solidFill>
                  <a:schemeClr val="tx1"/>
                </a:solidFill>
                <a:cs typeface="Arial" charset="0"/>
                <a:hlinkClick r:id="rId4">
                  <a:extLst>
                    <a:ext uri="{A12FA001-AC4F-418D-AE19-62706E023703}">
                      <ahyp:hlinkClr xmlns:ahyp="http://schemas.microsoft.com/office/drawing/2018/hyperlinkcolor" val="tx"/>
                    </a:ext>
                  </a:extLst>
                </a:hlinkClick>
              </a:rPr>
              <a:t>https://purchasing.tamu.edu/about.html</a:t>
            </a:r>
            <a:endParaRPr lang="en-US" sz="1400" dirty="0">
              <a:solidFill>
                <a:schemeClr val="tx1"/>
              </a:solidFill>
              <a:cs typeface="Arial" charset="0"/>
            </a:endParaRPr>
          </a:p>
          <a:p>
            <a:pPr>
              <a:defRPr/>
            </a:pPr>
            <a:r>
              <a:rPr lang="en-US" sz="1400" dirty="0">
                <a:solidFill>
                  <a:schemeClr val="tx1"/>
                </a:solidFill>
                <a:cs typeface="Arial" charset="0"/>
                <a:hlinkClick r:id="rId5">
                  <a:extLst>
                    <a:ext uri="{A12FA001-AC4F-418D-AE19-62706E023703}">
                      <ahyp:hlinkClr xmlns:ahyp="http://schemas.microsoft.com/office/drawing/2018/hyperlinkcolor" val="tx"/>
                    </a:ext>
                  </a:extLst>
                </a:hlinkClick>
              </a:rPr>
              <a:t>http://policies.tamus.edu/07-01.pdf</a:t>
            </a:r>
            <a:r>
              <a:rPr lang="en-US" sz="1400" dirty="0">
                <a:solidFill>
                  <a:schemeClr val="tx1"/>
                </a:solidFill>
                <a:cs typeface="Arial" charset="0"/>
              </a:rPr>
              <a:t> </a:t>
            </a:r>
          </a:p>
          <a:p>
            <a:pPr marL="0" indent="0">
              <a:buFontTx/>
              <a:buNone/>
              <a:defRPr/>
            </a:pPr>
            <a:endParaRPr lang="en-US" dirty="0">
              <a:solidFill>
                <a:schemeClr val="tx1"/>
              </a:solidFill>
            </a:endParaRPr>
          </a:p>
        </p:txBody>
      </p:sp>
      <p:pic>
        <p:nvPicPr>
          <p:cNvPr id="7" name="Picture 1"/>
          <p:cNvPicPr>
            <a:picLocks noGrp="1" noChangeAspect="1" noChangeArrowheads="1"/>
          </p:cNvPicPr>
          <p:nvPr>
            <p:ph sz="half" idx="2"/>
          </p:nvPr>
        </p:nvPicPr>
        <p:blipFill>
          <a:blip r:embed="rId6" cstate="print"/>
          <a:srcRect/>
          <a:stretch>
            <a:fillRect/>
          </a:stretch>
        </p:blipFill>
        <p:spPr>
          <a:xfrm>
            <a:off x="6019800" y="1600200"/>
            <a:ext cx="2481942" cy="3657600"/>
          </a:xfrm>
          <a:ln w="228600" cap="sq" cmpd="thickThin">
            <a:solidFill>
              <a:srgbClr val="000000"/>
            </a:solidFill>
            <a:miter lim="800000"/>
          </a:ln>
          <a:effectLst>
            <a:innerShdw blurRad="76200">
              <a:srgbClr val="000000"/>
            </a:innerShdw>
          </a:effec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85800"/>
            <a:ext cx="6096000" cy="549275"/>
          </a:xfrm>
        </p:spPr>
        <p:txBody>
          <a:bodyPr/>
          <a:lstStyle/>
          <a:p>
            <a:r>
              <a:rPr lang="en-US" altLang="en-US" dirty="0">
                <a:ea typeface="ＭＳ Ｐゴシック" panose="020B0600070205080204" pitchFamily="34" charset="-128"/>
              </a:rPr>
              <a:t>Code of Ethics</a:t>
            </a:r>
          </a:p>
        </p:txBody>
      </p:sp>
      <p:sp>
        <p:nvSpPr>
          <p:cNvPr id="5123" name="Content Placeholder 2"/>
          <p:cNvSpPr>
            <a:spLocks noGrp="1"/>
          </p:cNvSpPr>
          <p:nvPr>
            <p:ph idx="1"/>
          </p:nvPr>
        </p:nvSpPr>
        <p:spPr>
          <a:xfrm>
            <a:off x="365760" y="1645920"/>
            <a:ext cx="8385048" cy="5184648"/>
          </a:xfrm>
        </p:spPr>
        <p:txBody>
          <a:bodyPr/>
          <a:lstStyle/>
          <a:p>
            <a:pPr marL="0" lvl="1" indent="0" algn="just" eaLnBrk="1" hangingPunct="1">
              <a:buFontTx/>
              <a:buNone/>
              <a:defRPr/>
            </a:pPr>
            <a:r>
              <a:rPr lang="en-US" altLang="en-US" sz="2000" dirty="0">
                <a:solidFill>
                  <a:schemeClr val="tx1"/>
                </a:solidFill>
                <a:ea typeface="ＭＳ Ｐゴシック" pitchFamily="16" charset="-128"/>
                <a:cs typeface="Arial" charset="0"/>
              </a:rPr>
              <a:t>In discharging purchasing responsibilities, </a:t>
            </a:r>
            <a:r>
              <a:rPr lang="en-US" altLang="en-US" sz="2000" i="1" dirty="0">
                <a:solidFill>
                  <a:schemeClr val="tx1"/>
                </a:solidFill>
                <a:ea typeface="ＭＳ Ｐゴシック" pitchFamily="16" charset="-128"/>
                <a:cs typeface="Arial" charset="0"/>
              </a:rPr>
              <a:t>ALL*</a:t>
            </a:r>
            <a:r>
              <a:rPr lang="en-US" altLang="en-US" sz="2000" dirty="0">
                <a:solidFill>
                  <a:schemeClr val="tx1"/>
                </a:solidFill>
                <a:ea typeface="ＭＳ Ｐゴシック" pitchFamily="16" charset="-128"/>
                <a:cs typeface="Arial" charset="0"/>
              </a:rPr>
              <a:t> employees of Texas A&amp;M University to whom purchasing authority has been delegated must maintain a standard of conduct in accordance with the System Ethics Policy.  Employees whose behavior violates these standards of conduct will be subject to disciplinary action, including discharge if warranted by the seriousness of the offense. As an employee of a state-funded University, it is very important to exhibit high ethical standards and avoid situations that could appear to be a conflict of interest.</a:t>
            </a:r>
          </a:p>
          <a:p>
            <a:pPr marL="0" lvl="1" indent="0" algn="just" eaLnBrk="1" hangingPunct="1">
              <a:buFontTx/>
              <a:buNone/>
              <a:defRPr/>
            </a:pPr>
            <a:endParaRPr lang="en-US" altLang="en-US" sz="2000" dirty="0">
              <a:solidFill>
                <a:schemeClr val="tx1"/>
              </a:solidFill>
              <a:ea typeface="ＭＳ Ｐゴシック" pitchFamily="16" charset="-128"/>
              <a:cs typeface="Arial" charset="0"/>
            </a:endParaRPr>
          </a:p>
          <a:p>
            <a:pPr marL="0" lvl="1" indent="0" algn="ctr" eaLnBrk="1" hangingPunct="1">
              <a:buFontTx/>
              <a:buNone/>
              <a:defRPr/>
            </a:pPr>
            <a:r>
              <a:rPr lang="en-US" altLang="en-US" sz="2400" b="1" i="1" dirty="0">
                <a:solidFill>
                  <a:srgbClr val="C00000"/>
                </a:solidFill>
                <a:ea typeface="ＭＳ Ｐゴシック" pitchFamily="16" charset="-128"/>
                <a:cs typeface="Arial" charset="0"/>
              </a:rPr>
              <a:t>*This means you!</a:t>
            </a:r>
          </a:p>
          <a:p>
            <a:pPr marL="0" lvl="1" indent="0" algn="just" eaLnBrk="1" hangingPunct="1">
              <a:buFontTx/>
              <a:buNone/>
              <a:defRPr/>
            </a:pPr>
            <a:endParaRPr lang="en-US" altLang="en-US" sz="2000" dirty="0">
              <a:solidFill>
                <a:schemeClr val="tx1"/>
              </a:solidFill>
              <a:ea typeface="ＭＳ Ｐゴシック" pitchFamily="16" charset="-128"/>
              <a:cs typeface="Arial" charset="0"/>
            </a:endParaRPr>
          </a:p>
          <a:p>
            <a:pPr marL="0" lvl="1" indent="0" algn="just" eaLnBrk="1" hangingPunct="1">
              <a:buFontTx/>
              <a:buNone/>
              <a:defRPr/>
            </a:pPr>
            <a:r>
              <a:rPr lang="en-US" altLang="en-US" sz="2000" dirty="0">
                <a:solidFill>
                  <a:schemeClr val="tx1"/>
                </a:solidFill>
                <a:ea typeface="ＭＳ Ｐゴシック" pitchFamily="16" charset="-128"/>
                <a:cs typeface="Arial" charset="0"/>
              </a:rPr>
              <a:t>Purchasing guidelines for all employees to whom purchasing authority has been delegated is located at:</a:t>
            </a:r>
          </a:p>
          <a:p>
            <a:pPr marL="0" lvl="1" indent="0" algn="just" eaLnBrk="1" hangingPunct="1">
              <a:buFontTx/>
              <a:buNone/>
              <a:defRPr/>
            </a:pPr>
            <a:r>
              <a:rPr lang="en-US" altLang="en-US" sz="2000" dirty="0">
                <a:solidFill>
                  <a:schemeClr val="tx1"/>
                </a:solidFill>
                <a:ea typeface="ＭＳ Ｐゴシック" pitchFamily="16" charset="-128"/>
                <a:cs typeface="Arial" charset="0"/>
                <a:hlinkClick r:id="rId4"/>
              </a:rPr>
              <a:t>https://purchasing.tamu.edu/purchasing/Purchasing%20Guidelines.html</a:t>
            </a:r>
            <a:r>
              <a:rPr lang="en-US" altLang="en-US" sz="2000" dirty="0">
                <a:solidFill>
                  <a:schemeClr val="tx1"/>
                </a:solidFill>
                <a:ea typeface="ＭＳ Ｐゴシック" pitchFamily="16" charset="-128"/>
                <a:cs typeface="Arial" charset="0"/>
              </a:rPr>
              <a:t> </a:t>
            </a:r>
          </a:p>
          <a:p>
            <a:pPr>
              <a:defRPr/>
            </a:pPr>
            <a:endParaRPr lang="en-US" altLang="en-US" sz="2000"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4048" y="685800"/>
            <a:ext cx="6400800" cy="548640"/>
          </a:xfrm>
        </p:spPr>
        <p:txBody>
          <a:bodyPr/>
          <a:lstStyle/>
          <a:p>
            <a:r>
              <a:rPr lang="en-US" altLang="en-US" sz="2900" dirty="0">
                <a:ea typeface="ＭＳ Ｐゴシック" panose="020B0600070205080204" pitchFamily="34" charset="-128"/>
              </a:rPr>
              <a:t>Purchasing Policies &amp; Procedures</a:t>
            </a:r>
          </a:p>
        </p:txBody>
      </p:sp>
      <p:sp>
        <p:nvSpPr>
          <p:cNvPr id="3" name="Content Placeholder 2"/>
          <p:cNvSpPr>
            <a:spLocks noGrp="1"/>
          </p:cNvSpPr>
          <p:nvPr>
            <p:ph sz="half" idx="1"/>
          </p:nvPr>
        </p:nvSpPr>
        <p:spPr>
          <a:xfrm>
            <a:off x="365760" y="1645920"/>
            <a:ext cx="8385048" cy="5181600"/>
          </a:xfrm>
        </p:spPr>
        <p:txBody>
          <a:bodyPr>
            <a:normAutofit/>
          </a:bodyPr>
          <a:lstStyle/>
          <a:p>
            <a:pPr marL="0" indent="0" eaLnBrk="1" hangingPunct="1">
              <a:lnSpc>
                <a:spcPct val="80000"/>
              </a:lnSpc>
              <a:buFontTx/>
              <a:buNone/>
              <a:defRPr/>
            </a:pPr>
            <a:r>
              <a:rPr lang="en-US" sz="2000" b="1" dirty="0">
                <a:solidFill>
                  <a:schemeClr val="tx1"/>
                </a:solidFill>
                <a:cs typeface="Arial" pitchFamily="34" charset="0"/>
              </a:rPr>
              <a:t>Why does the University have so many Purchasing Policies and Procedures?</a:t>
            </a:r>
          </a:p>
          <a:p>
            <a:pPr marL="0" indent="0" eaLnBrk="1" hangingPunct="1">
              <a:lnSpc>
                <a:spcPct val="80000"/>
              </a:lnSpc>
              <a:buFontTx/>
              <a:buNone/>
              <a:defRPr/>
            </a:pPr>
            <a:endParaRPr lang="en-US" sz="2000" dirty="0">
              <a:solidFill>
                <a:schemeClr val="tx1"/>
              </a:solidFill>
              <a:cs typeface="Arial" pitchFamily="34" charset="0"/>
            </a:endParaRPr>
          </a:p>
          <a:p>
            <a:pPr marL="0" indent="0" algn="ctr" eaLnBrk="1" hangingPunct="1">
              <a:lnSpc>
                <a:spcPct val="80000"/>
              </a:lnSpc>
              <a:buFontTx/>
              <a:buNone/>
              <a:defRPr/>
            </a:pPr>
            <a:r>
              <a:rPr lang="en-US" sz="2400" b="1" i="1" dirty="0">
                <a:solidFill>
                  <a:srgbClr val="500000"/>
                </a:solidFill>
                <a:cs typeface="Arial" pitchFamily="34" charset="0"/>
              </a:rPr>
              <a:t>To ensure that the University is compliant with State Law and A&amp;M System Policy, and to defend the public trust of the people of Texas. </a:t>
            </a:r>
          </a:p>
          <a:p>
            <a:pPr marL="0" indent="0" eaLnBrk="1" hangingPunct="1">
              <a:lnSpc>
                <a:spcPct val="80000"/>
              </a:lnSpc>
              <a:buFontTx/>
              <a:buNone/>
              <a:defRPr/>
            </a:pPr>
            <a:endParaRPr lang="en-US" sz="2000" dirty="0">
              <a:solidFill>
                <a:schemeClr val="tx1"/>
              </a:solidFill>
              <a:cs typeface="Arial" pitchFamily="34" charset="0"/>
            </a:endParaRPr>
          </a:p>
          <a:p>
            <a:pPr marL="0" indent="0" eaLnBrk="1" hangingPunct="1">
              <a:lnSpc>
                <a:spcPct val="80000"/>
              </a:lnSpc>
              <a:buFontTx/>
              <a:buNone/>
              <a:defRPr/>
            </a:pPr>
            <a:r>
              <a:rPr lang="en-US" sz="2000" dirty="0">
                <a:solidFill>
                  <a:schemeClr val="tx1"/>
                </a:solidFill>
                <a:cs typeface="Arial" pitchFamily="34" charset="0"/>
              </a:rPr>
              <a:t>The University procurement process may seem cumbersome and time-consuming, but we are here to assist you in understanding the requirements.</a:t>
            </a:r>
          </a:p>
          <a:p>
            <a:pPr marL="0" indent="0" eaLnBrk="1" hangingPunct="1">
              <a:lnSpc>
                <a:spcPct val="80000"/>
              </a:lnSpc>
              <a:buFontTx/>
              <a:buNone/>
              <a:defRPr/>
            </a:pPr>
            <a:endParaRPr lang="en-US" sz="2000" dirty="0">
              <a:solidFill>
                <a:schemeClr val="tx1"/>
              </a:solidFill>
              <a:cs typeface="Arial" pitchFamily="34" charset="0"/>
            </a:endParaRPr>
          </a:p>
          <a:p>
            <a:pPr marL="0" indent="0" eaLnBrk="1" hangingPunct="1">
              <a:lnSpc>
                <a:spcPct val="80000"/>
              </a:lnSpc>
              <a:buFontTx/>
              <a:buNone/>
              <a:defRPr/>
            </a:pPr>
            <a:r>
              <a:rPr lang="en-US" sz="2000" dirty="0">
                <a:solidFill>
                  <a:schemeClr val="tx1"/>
                </a:solidFill>
                <a:cs typeface="Arial" pitchFamily="34" charset="0"/>
              </a:rPr>
              <a:t>To learn more, visit the following websites:</a:t>
            </a:r>
          </a:p>
          <a:p>
            <a:pPr marL="0" indent="0" eaLnBrk="1" hangingPunct="1">
              <a:lnSpc>
                <a:spcPct val="80000"/>
              </a:lnSpc>
              <a:buFontTx/>
              <a:buNone/>
              <a:defRPr/>
            </a:pPr>
            <a:endParaRPr lang="en-US" sz="1400" dirty="0">
              <a:solidFill>
                <a:schemeClr val="tx1"/>
              </a:solidFill>
              <a:cs typeface="Arial" pitchFamily="34" charset="0"/>
            </a:endParaRPr>
          </a:p>
          <a:p>
            <a:pPr marL="0" indent="0" eaLnBrk="1" hangingPunct="1">
              <a:lnSpc>
                <a:spcPct val="80000"/>
              </a:lnSpc>
              <a:buFont typeface="Wingdings" pitchFamily="2" charset="2"/>
              <a:buChar char="ü"/>
              <a:defRPr/>
            </a:pPr>
            <a:r>
              <a:rPr lang="en-US" sz="1600" dirty="0">
                <a:solidFill>
                  <a:schemeClr val="tx1"/>
                </a:solidFill>
                <a:cs typeface="Arial" pitchFamily="34" charset="0"/>
              </a:rPr>
              <a:t>Purchasing Authority - </a:t>
            </a:r>
            <a:r>
              <a:rPr lang="en-US" sz="1600" dirty="0">
                <a:solidFill>
                  <a:schemeClr val="tx1"/>
                </a:solidFill>
                <a:cs typeface="Arial" pitchFamily="34" charset="0"/>
                <a:hlinkClick r:id="rId4">
                  <a:extLst>
                    <a:ext uri="{A12FA001-AC4F-418D-AE19-62706E023703}">
                      <ahyp:hlinkClr xmlns:ahyp="http://schemas.microsoft.com/office/drawing/2018/hyperlinkcolor" val="tx"/>
                    </a:ext>
                  </a:extLst>
                </a:hlinkClick>
              </a:rPr>
              <a:t>http://policies.tamus.edu/25-07-03.pdf</a:t>
            </a:r>
            <a:r>
              <a:rPr lang="en-US" sz="1600" dirty="0">
                <a:solidFill>
                  <a:schemeClr val="tx1"/>
                </a:solidFill>
                <a:cs typeface="Arial" pitchFamily="34" charset="0"/>
              </a:rPr>
              <a:t> </a:t>
            </a:r>
          </a:p>
          <a:p>
            <a:pPr marL="0" indent="0" eaLnBrk="1" hangingPunct="1">
              <a:lnSpc>
                <a:spcPct val="80000"/>
              </a:lnSpc>
              <a:buFont typeface="Wingdings" pitchFamily="2" charset="2"/>
              <a:buChar char="ü"/>
              <a:defRPr/>
            </a:pPr>
            <a:r>
              <a:rPr lang="en-US" sz="1600" b="1" i="1" dirty="0">
                <a:solidFill>
                  <a:schemeClr val="tx1"/>
                </a:solidFill>
                <a:cs typeface="Arial" pitchFamily="34" charset="0"/>
              </a:rPr>
              <a:t>Procedures - </a:t>
            </a:r>
            <a:r>
              <a:rPr lang="en-US" sz="1600" b="1" i="1" dirty="0">
                <a:solidFill>
                  <a:schemeClr val="tx1"/>
                </a:solidFill>
                <a:cs typeface="Arial" pitchFamily="34" charset="0"/>
                <a:hlinkClick r:id="rId5">
                  <a:extLst>
                    <a:ext uri="{A12FA001-AC4F-418D-AE19-62706E023703}">
                      <ahyp:hlinkClr xmlns:ahyp="http://schemas.microsoft.com/office/drawing/2018/hyperlinkcolor" val="tx"/>
                    </a:ext>
                  </a:extLst>
                </a:hlinkClick>
              </a:rPr>
              <a:t>https://purchasing.tamu.edu/purchasing/purchasing-procedures.html</a:t>
            </a:r>
            <a:r>
              <a:rPr lang="en-US" sz="1600" b="1" i="1" dirty="0">
                <a:solidFill>
                  <a:schemeClr val="tx1"/>
                </a:solidFill>
                <a:cs typeface="Arial" pitchFamily="34" charset="0"/>
              </a:rPr>
              <a:t>  </a:t>
            </a:r>
          </a:p>
          <a:p>
            <a:pPr marL="0" indent="0" eaLnBrk="1" hangingPunct="1">
              <a:lnSpc>
                <a:spcPct val="80000"/>
              </a:lnSpc>
              <a:buFont typeface="Wingdings" pitchFamily="2" charset="2"/>
              <a:buChar char="ü"/>
              <a:defRPr/>
            </a:pPr>
            <a:r>
              <a:rPr lang="en-US" sz="1600" dirty="0">
                <a:solidFill>
                  <a:schemeClr val="tx1"/>
                </a:solidFill>
                <a:cs typeface="Arial" pitchFamily="34" charset="0"/>
              </a:rPr>
              <a:t>HUB Rule - </a:t>
            </a:r>
            <a:r>
              <a:rPr lang="en-US" sz="1600" dirty="0">
                <a:solidFill>
                  <a:schemeClr val="tx1"/>
                </a:solidFill>
                <a:cs typeface="Arial" pitchFamily="34" charset="0"/>
                <a:hlinkClick r:id="rId6">
                  <a:extLst>
                    <a:ext uri="{A12FA001-AC4F-418D-AE19-62706E023703}">
                      <ahyp:hlinkClr xmlns:ahyp="http://schemas.microsoft.com/office/drawing/2018/hyperlinkcolor" val="tx"/>
                    </a:ext>
                  </a:extLst>
                </a:hlinkClick>
              </a:rPr>
              <a:t>http://rules-saps.tamu.edu/PDFs/25.06.01.M1.pdf</a:t>
            </a:r>
            <a:r>
              <a:rPr lang="en-US" sz="1600" dirty="0">
                <a:solidFill>
                  <a:schemeClr val="tx1"/>
                </a:solidFill>
                <a:cs typeface="Arial" pitchFamily="34" charset="0"/>
              </a:rPr>
              <a:t>  </a:t>
            </a:r>
          </a:p>
          <a:p>
            <a:pPr marL="0" indent="0">
              <a:defRPr/>
            </a:pPr>
            <a:endParaRPr lang="en-US" dirty="0">
              <a:solidFill>
                <a:schemeClr val="tx1"/>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half" idx="1"/>
          </p:nvPr>
        </p:nvSpPr>
        <p:spPr>
          <a:xfrm>
            <a:off x="365760" y="1645920"/>
            <a:ext cx="8385048" cy="5184648"/>
          </a:xfrm>
        </p:spPr>
        <p:txBody>
          <a:bodyPr>
            <a:normAutofit/>
          </a:bodyPr>
          <a:lstStyle/>
          <a:p>
            <a:pPr marL="0" indent="0" eaLnBrk="1" hangingPunct="1">
              <a:buFontTx/>
              <a:buNone/>
              <a:defRPr/>
            </a:pPr>
            <a:r>
              <a:rPr lang="en-US" sz="2400" i="1" dirty="0">
                <a:solidFill>
                  <a:schemeClr val="tx1"/>
                </a:solidFill>
                <a:cs typeface="Arial" charset="0"/>
              </a:rPr>
              <a:t>NEW!</a:t>
            </a:r>
            <a:r>
              <a:rPr lang="en-US" sz="2400" dirty="0">
                <a:solidFill>
                  <a:schemeClr val="tx1"/>
                </a:solidFill>
                <a:cs typeface="Arial" charset="0"/>
              </a:rPr>
              <a:t>  As of June 1, 2023, the University’s Delegated Purchasing Authority allows departments to make purchases that are $25,000 or less REGARDLESS of funding source. </a:t>
            </a:r>
          </a:p>
          <a:p>
            <a:pPr marL="0" indent="0" eaLnBrk="1" hangingPunct="1">
              <a:buFontTx/>
              <a:buNone/>
              <a:defRPr/>
            </a:pPr>
            <a:endParaRPr lang="en-US" sz="2400" dirty="0">
              <a:cs typeface="Arial"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FF00FF"/>
                </a:solidFill>
                <a:effectLst/>
                <a:uLnTx/>
                <a:uFillTx/>
                <a:latin typeface="Arial"/>
                <a:ea typeface="ＭＳ Ｐゴシック" pitchFamily="16" charset="-128"/>
                <a:cs typeface="Arial" charset="0"/>
              </a:rPr>
              <a:t>		         </a:t>
            </a:r>
            <a:r>
              <a:rPr kumimoji="0" lang="en-US" sz="2400" b="0" i="0" u="none" strike="noStrike" kern="0" cap="none" spc="0" normalizeH="0" baseline="0" noProof="0" dirty="0">
                <a:ln>
                  <a:noFill/>
                </a:ln>
                <a:solidFill>
                  <a:srgbClr val="590000"/>
                </a:solidFill>
                <a:effectLst/>
                <a:uLnTx/>
                <a:uFillTx/>
                <a:latin typeface="Arial"/>
                <a:ea typeface="ＭＳ Ｐゴシック" pitchFamily="16" charset="-128"/>
                <a:cs typeface="Arial" charset="0"/>
              </a:rPr>
              <a:t>This amount is </a:t>
            </a:r>
            <a:r>
              <a:rPr kumimoji="0" lang="en-US" sz="2400" b="1" i="1" u="none" strike="noStrike" kern="0" cap="none" spc="0" normalizeH="0" baseline="0" noProof="0" dirty="0">
                <a:ln>
                  <a:noFill/>
                </a:ln>
                <a:solidFill>
                  <a:srgbClr val="590000"/>
                </a:solidFill>
                <a:effectLst/>
                <a:uLnTx/>
                <a:uFillTx/>
                <a:latin typeface="Arial"/>
                <a:ea typeface="ＭＳ Ｐゴシック" pitchFamily="16" charset="-128"/>
                <a:cs typeface="Arial" charset="0"/>
              </a:rPr>
              <a:t>inclusive</a:t>
            </a:r>
            <a:r>
              <a:rPr kumimoji="0" lang="en-US" sz="2400" b="0" i="0" u="none" strike="noStrike" kern="0" cap="none" spc="0" normalizeH="0" baseline="0" noProof="0" dirty="0">
                <a:ln>
                  <a:noFill/>
                </a:ln>
                <a:solidFill>
                  <a:srgbClr val="590000"/>
                </a:solidFill>
                <a:effectLst/>
                <a:uLnTx/>
                <a:uFillTx/>
                <a:latin typeface="Arial"/>
                <a:ea typeface="ＭＳ Ｐゴシック" pitchFamily="16" charset="-128"/>
                <a:cs typeface="Arial" charset="0"/>
              </a:rPr>
              <a:t> of all charges, including</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590000"/>
                </a:solidFill>
                <a:effectLst/>
                <a:uLnTx/>
                <a:uFillTx/>
                <a:latin typeface="Arial"/>
                <a:ea typeface="ＭＳ Ｐゴシック" pitchFamily="16" charset="-128"/>
                <a:cs typeface="Arial" charset="0"/>
              </a:rPr>
              <a:t>                installation, insurance, freight, and/or postage.</a:t>
            </a:r>
          </a:p>
          <a:p>
            <a:pPr eaLnBrk="1" hangingPunct="1">
              <a:buFontTx/>
              <a:buNone/>
              <a:defRPr/>
            </a:pPr>
            <a:endParaRPr lang="en-US" sz="1800" dirty="0">
              <a:solidFill>
                <a:srgbClr val="FF00FF"/>
              </a:solidFill>
            </a:endParaRPr>
          </a:p>
          <a:p>
            <a:pPr marL="0" indent="0" eaLnBrk="1" hangingPunct="1">
              <a:buFontTx/>
              <a:buNone/>
              <a:defRPr/>
            </a:pPr>
            <a:r>
              <a:rPr lang="en-US" sz="2400" dirty="0">
                <a:solidFill>
                  <a:schemeClr val="tx1"/>
                </a:solidFill>
                <a:cs typeface="Arial" pitchFamily="34" charset="0"/>
              </a:rPr>
              <a:t>Departments are encouraged to obtain multiple quotes and seek out Historically Underutilized Business (HUB) vendors whenever possible. </a:t>
            </a:r>
            <a:r>
              <a:rPr lang="en-US" sz="2400" dirty="0">
                <a:solidFill>
                  <a:schemeClr val="tx1"/>
                </a:solidFill>
                <a:cs typeface="Arial" charset="0"/>
              </a:rPr>
              <a:t>More information about the HUB Program is provided later in the presentation.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124200"/>
            <a:ext cx="1257301" cy="1257301"/>
          </a:xfrm>
          <a:prstGeom prst="rect">
            <a:avLst/>
          </a:prstGeom>
        </p:spPr>
      </p:pic>
      <p:sp>
        <p:nvSpPr>
          <p:cNvPr id="8194" name="Title 1"/>
          <p:cNvSpPr>
            <a:spLocks noGrp="1"/>
          </p:cNvSpPr>
          <p:nvPr>
            <p:ph type="title"/>
          </p:nvPr>
        </p:nvSpPr>
        <p:spPr>
          <a:xfrm>
            <a:off x="381000" y="685800"/>
            <a:ext cx="6099048" cy="548640"/>
          </a:xfrm>
        </p:spPr>
        <p:txBody>
          <a:bodyPr/>
          <a:lstStyle/>
          <a:p>
            <a:r>
              <a:rPr lang="en-US" altLang="en-US" dirty="0">
                <a:ea typeface="ＭＳ Ｐゴシック" panose="020B0600070205080204" pitchFamily="34" charset="-128"/>
              </a:rPr>
              <a:t>Delegated Purchasing Authority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ppt_w</p:attrName>
                                        </p:attrNameLst>
                                      </p:cBhvr>
                                      <p:tavLst>
                                        <p:tav tm="0" fmla="#ppt_w*sin(2.5*pi*$)">
                                          <p:val>
                                            <p:fltVal val="0"/>
                                          </p:val>
                                        </p:tav>
                                        <p:tav tm="100000">
                                          <p:val>
                                            <p:fltVal val="1"/>
                                          </p:val>
                                        </p:tav>
                                      </p:tavLst>
                                    </p:anim>
                                    <p:anim calcmode="lin" valueType="num">
                                      <p:cBhvr>
                                        <p:cTn id="9" dur="3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644247"/>
            <a:ext cx="6096000" cy="553998"/>
          </a:xfrm>
        </p:spPr>
        <p:txBody>
          <a:bodyPr/>
          <a:lstStyle/>
          <a:p>
            <a:r>
              <a:rPr lang="en-US" altLang="en-US" dirty="0">
                <a:ea typeface="ＭＳ Ｐゴシック" panose="020B0600070205080204" pitchFamily="34" charset="-128"/>
              </a:rPr>
              <a:t>Delegated Purchasing Authority </a:t>
            </a:r>
            <a:endParaRPr lang="en-US" altLang="en-US" sz="2400" dirty="0">
              <a:ea typeface="ＭＳ Ｐゴシック" panose="020B0600070205080204" pitchFamily="34" charset="-128"/>
            </a:endParaRPr>
          </a:p>
        </p:txBody>
      </p:sp>
      <p:sp>
        <p:nvSpPr>
          <p:cNvPr id="13315" name="Content Placeholder 2"/>
          <p:cNvSpPr>
            <a:spLocks noGrp="1"/>
          </p:cNvSpPr>
          <p:nvPr>
            <p:ph sz="half" idx="1"/>
          </p:nvPr>
        </p:nvSpPr>
        <p:spPr>
          <a:xfrm>
            <a:off x="365760" y="1645920"/>
            <a:ext cx="8385048" cy="5184648"/>
          </a:xfrm>
        </p:spPr>
        <p:txBody>
          <a:bodyPr/>
          <a:lstStyle/>
          <a:p>
            <a:pPr marL="0" indent="0">
              <a:buFontTx/>
              <a:buNone/>
              <a:defRPr/>
            </a:pPr>
            <a:r>
              <a:rPr lang="en-US" sz="2400" dirty="0">
                <a:solidFill>
                  <a:schemeClr val="accent4"/>
                </a:solidFill>
                <a:cs typeface="Arial" charset="0"/>
              </a:rPr>
              <a:t>Departments may </a:t>
            </a:r>
            <a:r>
              <a:rPr lang="en-US" sz="2400" b="1" u="sng" dirty="0">
                <a:solidFill>
                  <a:schemeClr val="accent4"/>
                </a:solidFill>
                <a:cs typeface="Arial" charset="0"/>
              </a:rPr>
              <a:t>not </a:t>
            </a:r>
            <a:r>
              <a:rPr lang="en-US" sz="2400" dirty="0">
                <a:solidFill>
                  <a:schemeClr val="accent4"/>
                </a:solidFill>
                <a:cs typeface="Arial" charset="0"/>
              </a:rPr>
              <a:t>exceed</a:t>
            </a:r>
            <a:r>
              <a:rPr lang="en-US" sz="2400" b="1" dirty="0">
                <a:solidFill>
                  <a:schemeClr val="accent4"/>
                </a:solidFill>
                <a:cs typeface="Arial" charset="0"/>
              </a:rPr>
              <a:t> </a:t>
            </a:r>
            <a:r>
              <a:rPr lang="en-US" sz="2400" dirty="0">
                <a:solidFill>
                  <a:schemeClr val="accent4"/>
                </a:solidFill>
                <a:cs typeface="Arial" charset="0"/>
              </a:rPr>
              <a:t>the authorized delegated limit. </a:t>
            </a:r>
          </a:p>
          <a:p>
            <a:pPr>
              <a:spcBef>
                <a:spcPts val="0"/>
              </a:spcBef>
              <a:buFontTx/>
              <a:buNone/>
              <a:defRPr/>
            </a:pPr>
            <a:endParaRPr lang="en-US" sz="2000" dirty="0">
              <a:solidFill>
                <a:srgbClr val="FF0000"/>
              </a:solidFill>
            </a:endParaRPr>
          </a:p>
          <a:p>
            <a:pPr marL="0" indent="0" algn="ctr">
              <a:buNone/>
            </a:pPr>
            <a:r>
              <a:rPr lang="en-US" sz="3200" dirty="0">
                <a:solidFill>
                  <a:srgbClr val="590000"/>
                </a:solidFill>
              </a:rPr>
              <a:t>PURCHASES MAY NOT BE</a:t>
            </a:r>
          </a:p>
          <a:p>
            <a:pPr marL="0" indent="0" algn="ctr">
              <a:buNone/>
            </a:pPr>
            <a:r>
              <a:rPr lang="en-US" sz="3600" b="1" i="1" dirty="0">
                <a:solidFill>
                  <a:srgbClr val="590000"/>
                </a:solidFill>
              </a:rPr>
              <a:t>INTENTIONALLY </a:t>
            </a:r>
          </a:p>
          <a:p>
            <a:pPr marL="0" indent="0" algn="ctr">
              <a:buNone/>
            </a:pPr>
            <a:r>
              <a:rPr lang="en-US" sz="3200" dirty="0">
                <a:solidFill>
                  <a:srgbClr val="590000"/>
                </a:solidFill>
              </a:rPr>
              <a:t>divided to circumvent the authorized delegated limit or procurement process!</a:t>
            </a:r>
          </a:p>
          <a:p>
            <a:pPr marL="0" indent="0">
              <a:buFontTx/>
              <a:buNone/>
              <a:defRPr/>
            </a:pPr>
            <a:endParaRPr lang="en-US" sz="2400" dirty="0">
              <a:solidFill>
                <a:schemeClr val="tx1"/>
              </a:solidFill>
              <a:cs typeface="Arial" charset="0"/>
            </a:endParaRPr>
          </a:p>
          <a:p>
            <a:pPr marL="0" indent="0">
              <a:buFontTx/>
              <a:buNone/>
              <a:defRPr/>
            </a:pPr>
            <a:r>
              <a:rPr lang="en-US" sz="2400" b="1" dirty="0">
                <a:solidFill>
                  <a:schemeClr val="tx1"/>
                </a:solidFill>
                <a:cs typeface="Arial" charset="0"/>
              </a:rPr>
              <a:t>Departmental purchasing authority may be revoked for intentional misuse.</a:t>
            </a:r>
          </a:p>
          <a:p>
            <a:pPr marL="0" indent="0">
              <a:buNone/>
              <a:defRPr/>
            </a:pPr>
            <a:endParaRPr lang="en-US" sz="2000" dirty="0">
              <a:solidFill>
                <a:schemeClr val="accent4"/>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84048" y="680442"/>
            <a:ext cx="6099048" cy="553998"/>
          </a:xfrm>
        </p:spPr>
        <p:txBody>
          <a:bodyPr/>
          <a:lstStyle/>
          <a:p>
            <a:r>
              <a:rPr lang="en-US" altLang="en-US" dirty="0">
                <a:ea typeface="ＭＳ Ｐゴシック" panose="020B0600070205080204" pitchFamily="34" charset="-128"/>
              </a:rPr>
              <a:t>Purchases Over $25,000</a:t>
            </a:r>
            <a:endParaRPr lang="en-US" altLang="en-US" sz="2400" dirty="0">
              <a:ea typeface="ＭＳ Ｐゴシック" panose="020B0600070205080204" pitchFamily="34" charset="-128"/>
            </a:endParaRPr>
          </a:p>
        </p:txBody>
      </p:sp>
      <p:pic>
        <p:nvPicPr>
          <p:cNvPr id="5" name="Picture 4">
            <a:extLst>
              <a:ext uri="{FF2B5EF4-FFF2-40B4-BE49-F238E27FC236}">
                <a16:creationId xmlns:a16="http://schemas.microsoft.com/office/drawing/2014/main" id="{81D2330E-1E93-4354-8125-7922FF5A0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33600"/>
            <a:ext cx="3810000" cy="3810000"/>
          </a:xfrm>
          <a:prstGeom prst="rect">
            <a:avLst/>
          </a:prstGeom>
          <a:noFill/>
        </p:spPr>
      </p:pic>
      <p:sp>
        <p:nvSpPr>
          <p:cNvPr id="6" name="Content Placeholder 2">
            <a:extLst>
              <a:ext uri="{FF2B5EF4-FFF2-40B4-BE49-F238E27FC236}">
                <a16:creationId xmlns:a16="http://schemas.microsoft.com/office/drawing/2014/main" id="{5F7B23DE-3161-41E8-818F-F44B532AEBB9}"/>
              </a:ext>
            </a:extLst>
          </p:cNvPr>
          <p:cNvSpPr txBox="1">
            <a:spLocks/>
          </p:cNvSpPr>
          <p:nvPr/>
        </p:nvSpPr>
        <p:spPr>
          <a:xfrm>
            <a:off x="4648200" y="1981200"/>
            <a:ext cx="3810000" cy="3733800"/>
          </a:xfrm>
          <a:prstGeom prst="rect">
            <a:avLst/>
          </a:prstGeom>
        </p:spPr>
        <p:txBody>
          <a:bodyPr wrap="square" anchor="t">
            <a:normAutofit/>
          </a:bodyPr>
          <a:lstStyle>
            <a:lvl1pPr marL="342900" indent="-342900" algn="l" rtl="0" eaLnBrk="0" fontAlgn="base" hangingPunct="0">
              <a:spcBef>
                <a:spcPct val="20000"/>
              </a:spcBef>
              <a:spcAft>
                <a:spcPct val="0"/>
              </a:spcAft>
              <a:buChar char="•"/>
              <a:defRPr sz="3200">
                <a:solidFill>
                  <a:schemeClr val="hlink"/>
                </a:solidFill>
                <a:latin typeface="+mn-lt"/>
                <a:ea typeface="ＭＳ Ｐゴシック" pitchFamily="16" charset="-128"/>
                <a:cs typeface="+mn-cs"/>
              </a:defRPr>
            </a:lvl1pPr>
            <a:lvl2pPr marL="742950" indent="-285750" algn="l" rtl="0" eaLnBrk="0" fontAlgn="base" hangingPunct="0">
              <a:spcBef>
                <a:spcPct val="20000"/>
              </a:spcBef>
              <a:spcAft>
                <a:spcPct val="0"/>
              </a:spcAft>
              <a:buChar char="–"/>
              <a:defRPr sz="2800">
                <a:solidFill>
                  <a:schemeClr val="hlink"/>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hlink"/>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5pPr>
            <a:lvl6pPr marL="25146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9pPr>
          </a:lstStyle>
          <a:p>
            <a:pPr marL="0" indent="0">
              <a:buFontTx/>
              <a:buNone/>
              <a:defRPr/>
            </a:pPr>
            <a:r>
              <a:rPr lang="en-US" sz="2400" b="1" i="1" kern="0" dirty="0">
                <a:solidFill>
                  <a:schemeClr val="tx1"/>
                </a:solidFill>
              </a:rPr>
              <a:t>ALL</a:t>
            </a:r>
            <a:r>
              <a:rPr lang="en-US" sz="2400" kern="0" dirty="0">
                <a:solidFill>
                  <a:schemeClr val="tx1"/>
                </a:solidFill>
              </a:rPr>
              <a:t> purchases of goods and services in excess of $25,000 must</a:t>
            </a:r>
            <a:r>
              <a:rPr lang="en-US" sz="2400" b="1" kern="0" dirty="0">
                <a:solidFill>
                  <a:schemeClr val="tx1"/>
                </a:solidFill>
              </a:rPr>
              <a:t> </a:t>
            </a:r>
            <a:r>
              <a:rPr lang="en-US" sz="2400" kern="0" dirty="0">
                <a:solidFill>
                  <a:schemeClr val="tx1"/>
                </a:solidFill>
              </a:rPr>
              <a:t>be processed through Procurement Services, unless specifically exempted by Purchasing Procedures.</a:t>
            </a:r>
          </a:p>
        </p:txBody>
      </p:sp>
      <p:sp>
        <p:nvSpPr>
          <p:cNvPr id="7" name="Title 1">
            <a:extLst>
              <a:ext uri="{FF2B5EF4-FFF2-40B4-BE49-F238E27FC236}">
                <a16:creationId xmlns:a16="http://schemas.microsoft.com/office/drawing/2014/main" id="{3E1B3D86-8615-4AFC-A857-F6FED9E5D55F}"/>
              </a:ext>
            </a:extLst>
          </p:cNvPr>
          <p:cNvSpPr txBox="1">
            <a:spLocks/>
          </p:cNvSpPr>
          <p:nvPr/>
        </p:nvSpPr>
        <p:spPr bwMode="auto">
          <a:xfrm>
            <a:off x="381000" y="1274802"/>
            <a:ext cx="60990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000" b="1">
                <a:solidFill>
                  <a:srgbClr val="590000"/>
                </a:solidFill>
                <a:latin typeface="+mj-lt"/>
                <a:ea typeface="ＭＳ Ｐゴシック" pitchFamily="16" charset="-128"/>
                <a:cs typeface="+mj-cs"/>
              </a:defRPr>
            </a:lvl1pPr>
            <a:lvl2pPr algn="l" rtl="0" eaLnBrk="0" fontAlgn="base" hangingPunct="0">
              <a:spcBef>
                <a:spcPct val="0"/>
              </a:spcBef>
              <a:spcAft>
                <a:spcPct val="0"/>
              </a:spcAft>
              <a:defRPr sz="3000" b="1">
                <a:solidFill>
                  <a:srgbClr val="590000"/>
                </a:solidFill>
                <a:latin typeface="Arial" pitchFamily="-110" charset="0"/>
                <a:ea typeface="ＭＳ Ｐゴシック" pitchFamily="16" charset="-128"/>
              </a:defRPr>
            </a:lvl2pPr>
            <a:lvl3pPr algn="l" rtl="0" eaLnBrk="0" fontAlgn="base" hangingPunct="0">
              <a:spcBef>
                <a:spcPct val="0"/>
              </a:spcBef>
              <a:spcAft>
                <a:spcPct val="0"/>
              </a:spcAft>
              <a:defRPr sz="3000" b="1">
                <a:solidFill>
                  <a:srgbClr val="590000"/>
                </a:solidFill>
                <a:latin typeface="Arial" pitchFamily="-110" charset="0"/>
                <a:ea typeface="ＭＳ Ｐゴシック" pitchFamily="16" charset="-128"/>
              </a:defRPr>
            </a:lvl3pPr>
            <a:lvl4pPr algn="l" rtl="0" eaLnBrk="0" fontAlgn="base" hangingPunct="0">
              <a:spcBef>
                <a:spcPct val="0"/>
              </a:spcBef>
              <a:spcAft>
                <a:spcPct val="0"/>
              </a:spcAft>
              <a:defRPr sz="3000" b="1">
                <a:solidFill>
                  <a:srgbClr val="590000"/>
                </a:solidFill>
                <a:latin typeface="Arial" pitchFamily="-110" charset="0"/>
                <a:ea typeface="ＭＳ Ｐゴシック" pitchFamily="16" charset="-128"/>
              </a:defRPr>
            </a:lvl4pPr>
            <a:lvl5pPr algn="l" rtl="0" eaLnBrk="0" fontAlgn="base" hangingPunct="0">
              <a:spcBef>
                <a:spcPct val="0"/>
              </a:spcBef>
              <a:spcAft>
                <a:spcPct val="0"/>
              </a:spcAft>
              <a:defRPr sz="3000" b="1">
                <a:solidFill>
                  <a:srgbClr val="590000"/>
                </a:solidFill>
                <a:latin typeface="Arial" pitchFamily="-110" charset="0"/>
                <a:ea typeface="ＭＳ Ｐゴシック" pitchFamily="16" charset="-128"/>
              </a:defRPr>
            </a:lvl5pPr>
            <a:lvl6pPr marL="457200" algn="l" rtl="0" eaLnBrk="0" fontAlgn="base" hangingPunct="0">
              <a:spcBef>
                <a:spcPct val="0"/>
              </a:spcBef>
              <a:spcAft>
                <a:spcPct val="0"/>
              </a:spcAft>
              <a:defRPr sz="3000" b="1">
                <a:solidFill>
                  <a:srgbClr val="590000"/>
                </a:solidFill>
                <a:latin typeface="Arial" pitchFamily="-110" charset="0"/>
              </a:defRPr>
            </a:lvl6pPr>
            <a:lvl7pPr marL="914400" algn="l" rtl="0" eaLnBrk="0" fontAlgn="base" hangingPunct="0">
              <a:spcBef>
                <a:spcPct val="0"/>
              </a:spcBef>
              <a:spcAft>
                <a:spcPct val="0"/>
              </a:spcAft>
              <a:defRPr sz="3000" b="1">
                <a:solidFill>
                  <a:srgbClr val="590000"/>
                </a:solidFill>
                <a:latin typeface="Arial" pitchFamily="-110" charset="0"/>
              </a:defRPr>
            </a:lvl7pPr>
            <a:lvl8pPr marL="1371600" algn="l" rtl="0" eaLnBrk="0" fontAlgn="base" hangingPunct="0">
              <a:spcBef>
                <a:spcPct val="0"/>
              </a:spcBef>
              <a:spcAft>
                <a:spcPct val="0"/>
              </a:spcAft>
              <a:defRPr sz="3000" b="1">
                <a:solidFill>
                  <a:srgbClr val="590000"/>
                </a:solidFill>
                <a:latin typeface="Arial" pitchFamily="-110" charset="0"/>
              </a:defRPr>
            </a:lvl8pPr>
            <a:lvl9pPr marL="1828800" algn="l" rtl="0" eaLnBrk="0" fontAlgn="base" hangingPunct="0">
              <a:spcBef>
                <a:spcPct val="0"/>
              </a:spcBef>
              <a:spcAft>
                <a:spcPct val="0"/>
              </a:spcAft>
              <a:defRPr sz="3000" b="1">
                <a:solidFill>
                  <a:srgbClr val="590000"/>
                </a:solidFill>
                <a:latin typeface="Arial" pitchFamily="-110" charset="0"/>
              </a:defRPr>
            </a:lvl9pPr>
          </a:lstStyle>
          <a:p>
            <a:r>
              <a:rPr lang="en-US" altLang="en-US" i="1" kern="0" dirty="0">
                <a:solidFill>
                  <a:schemeClr val="tx1"/>
                </a:solidFill>
                <a:ea typeface="ＭＳ Ｐゴシック" panose="020B0600070205080204" pitchFamily="34" charset="-128"/>
              </a:rPr>
              <a:t>Regardless of funding source:</a:t>
            </a:r>
            <a:endParaRPr lang="en-US" altLang="en-US" sz="2400" i="1" kern="0" dirty="0">
              <a:solidFill>
                <a:schemeClr val="tx1"/>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48FF34AC-8FBE-4558-AD72-BE0997A1A712}"/>
              </a:ext>
            </a:extLst>
          </p:cNvPr>
          <p:cNvSpPr txBox="1"/>
          <p:nvPr/>
        </p:nvSpPr>
        <p:spPr>
          <a:xfrm>
            <a:off x="501758" y="6048345"/>
            <a:ext cx="7988084" cy="400110"/>
          </a:xfrm>
          <a:prstGeom prst="rect">
            <a:avLst/>
          </a:prstGeom>
          <a:noFill/>
        </p:spPr>
        <p:txBody>
          <a:bodyPr wrap="none" rtlCol="0">
            <a:spAutoFit/>
          </a:bodyPr>
          <a:lstStyle/>
          <a:p>
            <a:r>
              <a:rPr lang="en-US" sz="2000" dirty="0">
                <a:solidFill>
                  <a:schemeClr val="tx1"/>
                </a:solidFill>
                <a:hlinkClick r:id="rId4">
                  <a:extLst>
                    <a:ext uri="{A12FA001-AC4F-418D-AE19-62706E023703}">
                      <ahyp:hlinkClr xmlns:ahyp="http://schemas.microsoft.com/office/drawing/2018/hyperlinkcolor" val="tx"/>
                    </a:ext>
                  </a:extLst>
                </a:hlinkClick>
              </a:rPr>
              <a:t>https://purchasing.tamu.edu/purchasing/purchasing-procedures.html</a:t>
            </a:r>
            <a:r>
              <a:rPr lang="en-US" sz="2000" dirty="0">
                <a:solidFill>
                  <a:schemeClr val="tx1"/>
                </a:solidFill>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ppt_w</p:attrName>
                                        </p:attrNameLst>
                                      </p:cBhvr>
                                      <p:tavLst>
                                        <p:tav tm="0" fmla="#ppt_w*sin(2.5*pi*$)">
                                          <p:val>
                                            <p:fltVal val="0"/>
                                          </p:val>
                                        </p:tav>
                                        <p:tav tm="100000">
                                          <p:val>
                                            <p:fltVal val="1"/>
                                          </p:val>
                                        </p:tav>
                                      </p:tavLst>
                                    </p:anim>
                                    <p:anim calcmode="lin" valueType="num">
                                      <p:cBhvr>
                                        <p:cTn id="9"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84048" y="680442"/>
            <a:ext cx="6099048" cy="553998"/>
          </a:xfrm>
        </p:spPr>
        <p:txBody>
          <a:bodyPr/>
          <a:lstStyle/>
          <a:p>
            <a:r>
              <a:rPr lang="en-US" altLang="en-US" dirty="0">
                <a:ea typeface="ＭＳ Ｐゴシック" panose="020B0600070205080204" pitchFamily="34" charset="-128"/>
              </a:rPr>
              <a:t>Purchases Over $25,000</a:t>
            </a:r>
            <a:endParaRPr lang="en-US" altLang="en-US" sz="2400" dirty="0">
              <a:ea typeface="ＭＳ Ｐゴシック" panose="020B0600070205080204" pitchFamily="34" charset="-128"/>
            </a:endParaRPr>
          </a:p>
        </p:txBody>
      </p:sp>
      <p:pic>
        <p:nvPicPr>
          <p:cNvPr id="8" name="Picture 7">
            <a:extLst>
              <a:ext uri="{FF2B5EF4-FFF2-40B4-BE49-F238E27FC236}">
                <a16:creationId xmlns:a16="http://schemas.microsoft.com/office/drawing/2014/main" id="{498D93BB-FB4C-4411-B22C-8FACD4D8D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33600"/>
            <a:ext cx="3810000" cy="3810000"/>
          </a:xfrm>
          <a:prstGeom prst="rect">
            <a:avLst/>
          </a:prstGeom>
          <a:noFill/>
        </p:spPr>
      </p:pic>
      <p:sp>
        <p:nvSpPr>
          <p:cNvPr id="9" name="Content Placeholder 2">
            <a:extLst>
              <a:ext uri="{FF2B5EF4-FFF2-40B4-BE49-F238E27FC236}">
                <a16:creationId xmlns:a16="http://schemas.microsoft.com/office/drawing/2014/main" id="{6EDD6B9C-FE04-47DA-99ED-D398290C2DE9}"/>
              </a:ext>
            </a:extLst>
          </p:cNvPr>
          <p:cNvSpPr txBox="1">
            <a:spLocks/>
          </p:cNvSpPr>
          <p:nvPr/>
        </p:nvSpPr>
        <p:spPr>
          <a:xfrm>
            <a:off x="4648200" y="1676400"/>
            <a:ext cx="3810000" cy="4419600"/>
          </a:xfrm>
          <a:prstGeom prst="rect">
            <a:avLst/>
          </a:prstGeom>
        </p:spPr>
        <p:txBody>
          <a:bodyPr wrap="square" anchor="t">
            <a:normAutofit/>
          </a:bodyPr>
          <a:lstStyle>
            <a:lvl1pPr marL="342900" indent="-342900" algn="l" rtl="0" eaLnBrk="0" fontAlgn="base" hangingPunct="0">
              <a:spcBef>
                <a:spcPct val="20000"/>
              </a:spcBef>
              <a:spcAft>
                <a:spcPct val="0"/>
              </a:spcAft>
              <a:buChar char="•"/>
              <a:defRPr sz="3200">
                <a:solidFill>
                  <a:schemeClr val="hlink"/>
                </a:solidFill>
                <a:latin typeface="+mn-lt"/>
                <a:ea typeface="ＭＳ Ｐゴシック" pitchFamily="16" charset="-128"/>
                <a:cs typeface="+mn-cs"/>
              </a:defRPr>
            </a:lvl1pPr>
            <a:lvl2pPr marL="742950" indent="-285750" algn="l" rtl="0" eaLnBrk="0" fontAlgn="base" hangingPunct="0">
              <a:spcBef>
                <a:spcPct val="20000"/>
              </a:spcBef>
              <a:spcAft>
                <a:spcPct val="0"/>
              </a:spcAft>
              <a:buChar char="–"/>
              <a:defRPr sz="2800">
                <a:solidFill>
                  <a:schemeClr val="hlink"/>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hlink"/>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5pPr>
            <a:lvl6pPr marL="25146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hlink"/>
                </a:solidFill>
                <a:latin typeface="+mn-lt"/>
                <a:ea typeface="ＭＳ Ｐゴシック" pitchFamily="-110" charset="-128"/>
              </a:defRPr>
            </a:lvl9pPr>
          </a:lstStyle>
          <a:p>
            <a:pPr marL="0" indent="0">
              <a:buFontTx/>
              <a:buNone/>
              <a:defRPr/>
            </a:pPr>
            <a:r>
              <a:rPr lang="en-US" sz="2800" kern="0" dirty="0">
                <a:solidFill>
                  <a:schemeClr val="tx1"/>
                </a:solidFill>
              </a:rPr>
              <a:t>To ensure compliance, it is recommended that departments contact Procurement Services prior to </a:t>
            </a:r>
            <a:r>
              <a:rPr lang="en-US" sz="2800" b="1" i="1" u="sng" kern="0" dirty="0">
                <a:solidFill>
                  <a:schemeClr val="tx1"/>
                </a:solidFill>
              </a:rPr>
              <a:t>ANY</a:t>
            </a:r>
            <a:r>
              <a:rPr lang="en-US" sz="2800" kern="0" dirty="0">
                <a:solidFill>
                  <a:schemeClr val="tx1"/>
                </a:solidFill>
              </a:rPr>
              <a:t> purchase in excess of $25,000 …even if you </a:t>
            </a:r>
            <a:r>
              <a:rPr lang="en-US" sz="2800" i="1" kern="0" dirty="0">
                <a:solidFill>
                  <a:schemeClr val="tx1"/>
                </a:solidFill>
              </a:rPr>
              <a:t>think</a:t>
            </a:r>
            <a:r>
              <a:rPr lang="en-US" sz="2800" kern="0" dirty="0">
                <a:solidFill>
                  <a:schemeClr val="tx1"/>
                </a:solidFill>
              </a:rPr>
              <a:t> it is specifically exempted by Purchasing Procedures..</a:t>
            </a:r>
          </a:p>
        </p:txBody>
      </p:sp>
    </p:spTree>
    <p:custDataLst>
      <p:tags r:id="rId1"/>
    </p:custDataLst>
    <p:extLst>
      <p:ext uri="{BB962C8B-B14F-4D97-AF65-F5344CB8AC3E}">
        <p14:creationId xmlns:p14="http://schemas.microsoft.com/office/powerpoint/2010/main" val="322958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17bad0ae-08e4-4f9d-a74f-08b866119238"/>
  <p:tag name="ARTICULATE_SLIDE_COUNT" val="29"/>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838536-j:\system training\courses\purchasing_basics_tamu_procurmentsrvs\build_02\purchasing_basics_march2016.pptx"/>
  <p:tag name="ARTICULATE_USED_PAGE_ORIENTATION" val="1"/>
  <p:tag name="ARTICULATE_USED_PAGE_SIZE" val="1"/>
  <p:tag name="ARTICULATE_META_COURSE_ID" val="4ed9fRnBYMy_course_id"/>
  <p:tag name="ARTICULATE_META_NAME" val="McNair, Becky"/>
  <p:tag name="ARTICULATE_META_NAME_SET" val="True"/>
  <p:tag name="ARTICULATE_PRESENTER_VERSION" val="7"/>
  <p:tag name="ARTICULATE_PACKAGE_VERSION" val="1.0"/>
  <p:tag name="ARTICULATE_PACKAGE_AUTHOR" val="Amy Yarbrough"/>
  <p:tag name="ARTICULATE_PACKAGE_TITLE" val="Purchasing_Basics_Nov2014"/>
  <p:tag name="ARTICULATE_PACKAGE_NAME" val="J:\System Training\Courses\Purchasing_Basics_TAMU_ProcurmentSrvs\Build_02\PACKAGE_Purchasing_Basics_03-21-16.zip"/>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600"/>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600"/>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600"/>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600"/>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581"/>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581"/>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581"/>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580"/>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18.xml><?xml version="1.0" encoding="utf-8"?>
<p:tagLst xmlns:a="http://schemas.openxmlformats.org/drawingml/2006/main" xmlns:r="http://schemas.openxmlformats.org/officeDocument/2006/relationships" xmlns:p="http://schemas.openxmlformats.org/presentationml/2006/main">
  <p:tag name="AUDIO_ID" val="588"/>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19.xml><?xml version="1.0" encoding="utf-8"?>
<p:tagLst xmlns:a="http://schemas.openxmlformats.org/drawingml/2006/main" xmlns:r="http://schemas.openxmlformats.org/officeDocument/2006/relationships" xmlns:p="http://schemas.openxmlformats.org/presentationml/2006/main">
  <p:tag name="AUDIO_ID" val="588"/>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2.xml><?xml version="1.0" encoding="utf-8"?>
<p:tagLst xmlns:a="http://schemas.openxmlformats.org/drawingml/2006/main" xmlns:r="http://schemas.openxmlformats.org/officeDocument/2006/relationships" xmlns:p="http://schemas.openxmlformats.org/presentationml/2006/main">
  <p:tag name="AUDIO_ID" val="566"/>
  <p:tag name="ARTICULATE_NAV_LEVEL" val="1"/>
  <p:tag name="ARTICULATE_SLIDE_PRESENTER_GUID" val="0676ffac-e85b-4763-9c2d-e5ba1fd38fb6"/>
  <p:tag name="ARTICULATE_SLIDE_PAUSE" val="1"/>
  <p:tag name="ARTICULATE_LOCK_SLIDE" val="0"/>
  <p:tag name="ARTICULATE_HIDE_SLIDE" val="0"/>
  <p:tag name="ARTICULATE_PLAYER_CONTROL_PREVIOUS" val="False"/>
  <p:tag name="ARTICULATE_PLAYER_CONTROL_NEXT" val="True"/>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585"/>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UDIO_ID" val="586"/>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22.xml><?xml version="1.0" encoding="utf-8"?>
<p:tagLst xmlns:a="http://schemas.openxmlformats.org/drawingml/2006/main" xmlns:r="http://schemas.openxmlformats.org/officeDocument/2006/relationships" xmlns:p="http://schemas.openxmlformats.org/presentationml/2006/main">
  <p:tag name="AUDIO_ID" val="587"/>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577"/>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24.xml><?xml version="1.0" encoding="utf-8"?>
<p:tagLst xmlns:a="http://schemas.openxmlformats.org/drawingml/2006/main" xmlns:r="http://schemas.openxmlformats.org/officeDocument/2006/relationships" xmlns:p="http://schemas.openxmlformats.org/presentationml/2006/main">
  <p:tag name="AUDIO_ID" val="577"/>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25.xml><?xml version="1.0" encoding="utf-8"?>
<p:tagLst xmlns:a="http://schemas.openxmlformats.org/drawingml/2006/main" xmlns:r="http://schemas.openxmlformats.org/officeDocument/2006/relationships" xmlns:p="http://schemas.openxmlformats.org/presentationml/2006/main">
  <p:tag name="AUDIO_ID" val="589"/>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573"/>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573"/>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573"/>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592"/>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534"/>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4.xml><?xml version="1.0" encoding="utf-8"?>
<p:tagLst xmlns:a="http://schemas.openxmlformats.org/drawingml/2006/main" xmlns:r="http://schemas.openxmlformats.org/officeDocument/2006/relationships" xmlns:p="http://schemas.openxmlformats.org/presentationml/2006/main">
  <p:tag name="AUDIO_ID" val="567"/>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5.xml><?xml version="1.0" encoding="utf-8"?>
<p:tagLst xmlns:a="http://schemas.openxmlformats.org/drawingml/2006/main" xmlns:r="http://schemas.openxmlformats.org/officeDocument/2006/relationships" xmlns:p="http://schemas.openxmlformats.org/presentationml/2006/main">
  <p:tag name="AUDIO_ID" val="593"/>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569"/>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7.xml><?xml version="1.0" encoding="utf-8"?>
<p:tagLst xmlns:a="http://schemas.openxmlformats.org/drawingml/2006/main" xmlns:r="http://schemas.openxmlformats.org/officeDocument/2006/relationships" xmlns:p="http://schemas.openxmlformats.org/presentationml/2006/main">
  <p:tag name="AUDIO_ID" val="572"/>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8.xml><?xml version="1.0" encoding="utf-8"?>
<p:tagLst xmlns:a="http://schemas.openxmlformats.org/drawingml/2006/main" xmlns:r="http://schemas.openxmlformats.org/officeDocument/2006/relationships" xmlns:p="http://schemas.openxmlformats.org/presentationml/2006/main">
  <p:tag name="AUDIO_ID" val="576"/>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4"/>
</p:tagLst>
</file>

<file path=ppt/tags/tag9.xml><?xml version="1.0" encoding="utf-8"?>
<p:tagLst xmlns:a="http://schemas.openxmlformats.org/drawingml/2006/main" xmlns:r="http://schemas.openxmlformats.org/officeDocument/2006/relationships" xmlns:p="http://schemas.openxmlformats.org/presentationml/2006/main">
  <p:tag name="AUDIO_ID" val="600"/>
  <p:tag name="ARTICULATE_NAV_LEVEL" val="1"/>
  <p:tag name="ARTICULATE_SLIDE_PRESENTER_GUID" val="0676ffac-e85b-4763-9c2d-e5ba1fd38fb6"/>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14141"/>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a:ln>
              <a:noFill/>
            </a:ln>
            <a:solidFill>
              <a:schemeClr val="bg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0" i="0" u="none" strike="noStrike" cap="none" normalizeH="0" baseline="0">
            <a:ln>
              <a:noFill/>
            </a:ln>
            <a:solidFill>
              <a:schemeClr val="bg1"/>
            </a:solidFill>
            <a:effectLst/>
            <a:latin typeface="Arial"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22188</TotalTime>
  <Words>2840</Words>
  <Application>Microsoft Office PowerPoint</Application>
  <PresentationFormat>On-screen Show (4:3)</PresentationFormat>
  <Paragraphs>408</Paragraphs>
  <Slides>28</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Times</vt:lpstr>
      <vt:lpstr>Times New Roman</vt:lpstr>
      <vt:lpstr>Wingdings</vt:lpstr>
      <vt:lpstr>Blank Presentation</vt:lpstr>
      <vt:lpstr>Clip</vt:lpstr>
      <vt:lpstr>Business Process Workshop Purchasing Basics</vt:lpstr>
      <vt:lpstr>Introduction</vt:lpstr>
      <vt:lpstr>Code of Ethics</vt:lpstr>
      <vt:lpstr>Code of Ethics</vt:lpstr>
      <vt:lpstr>Purchasing Policies &amp; Procedures</vt:lpstr>
      <vt:lpstr>Delegated Purchasing Authority</vt:lpstr>
      <vt:lpstr>Delegated Purchasing Authority </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Purchases Over $25,000</vt:lpstr>
      <vt:lpstr>Purchasing Process - Timeframe</vt:lpstr>
      <vt:lpstr>HUB Program</vt:lpstr>
      <vt:lpstr>HUB Program</vt:lpstr>
      <vt:lpstr>HUB Program</vt:lpstr>
      <vt:lpstr>Questions!</vt:lpstr>
    </vt:vector>
  </TitlesOfParts>
  <Company>TEES Communications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Amy Yarbrough</dc:creator>
  <cp:lastModifiedBy>Bounds, Robert C.</cp:lastModifiedBy>
  <cp:revision>1367</cp:revision>
  <cp:lastPrinted>2014-11-18T16:10:06Z</cp:lastPrinted>
  <dcterms:created xsi:type="dcterms:W3CDTF">1999-06-28T14:13:43Z</dcterms:created>
  <dcterms:modified xsi:type="dcterms:W3CDTF">2023-07-11T21:59:14Z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Purchasing Basics 2014 revision 8-5-14</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20D2997E-7C57-479A-B135-B22E4DBF4FA3</vt:lpwstr>
  </property>
  <property fmtid="{D5CDD505-2E9C-101B-9397-08002B2CF9AE}" pid="6" name="ArticulateProjectFull">
    <vt:lpwstr>J:\System Training\Courses\Purchasing_Basics_TAMU_ProcurmentSrvs\Build_02\Purchasing_Basics_March2016.ppta</vt:lpwstr>
  </property>
</Properties>
</file>