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0" r:id="rId3"/>
    <p:sldId id="257" r:id="rId4"/>
    <p:sldId id="262" r:id="rId5"/>
    <p:sldId id="261" r:id="rId6"/>
    <p:sldId id="263" r:id="rId7"/>
    <p:sldId id="264" r:id="rId8"/>
    <p:sldId id="265" r:id="rId9"/>
    <p:sldId id="266" r:id="rId10"/>
    <p:sldId id="267" r:id="rId11"/>
    <p:sldId id="258"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43"/>
  </p:normalViewPr>
  <p:slideViewPr>
    <p:cSldViewPr snapToGrid="0" snapToObjects="1">
      <p:cViewPr varScale="1">
        <p:scale>
          <a:sx n="122" d="100"/>
          <a:sy n="122" d="100"/>
        </p:scale>
        <p:origin x="114" y="126"/>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123" d="100"/>
          <a:sy n="123" d="100"/>
        </p:scale>
        <p:origin x="-281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F3E31-9781-B24F-87A9-F98653FBF465}" type="datetimeFigureOut">
              <a:rPr lang="en-US" smtClean="0"/>
              <a:t>7/10/2023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1F4F8C-1785-AC43-97F9-C9301BD933C9}" type="slidenum">
              <a:rPr lang="en-US" smtClean="0"/>
              <a:t>‹#›</a:t>
            </a:fld>
            <a:endParaRPr lang="en-US"/>
          </a:p>
        </p:txBody>
      </p:sp>
    </p:spTree>
    <p:extLst>
      <p:ext uri="{BB962C8B-B14F-4D97-AF65-F5344CB8AC3E}">
        <p14:creationId xmlns:p14="http://schemas.microsoft.com/office/powerpoint/2010/main" val="18184766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ourselves- please interrupt if you have a question as we go along</a:t>
            </a:r>
          </a:p>
        </p:txBody>
      </p:sp>
      <p:sp>
        <p:nvSpPr>
          <p:cNvPr id="4" name="Slide Number Placeholder 3"/>
          <p:cNvSpPr>
            <a:spLocks noGrp="1"/>
          </p:cNvSpPr>
          <p:nvPr>
            <p:ph type="sldNum" sz="quarter" idx="5"/>
          </p:nvPr>
        </p:nvSpPr>
        <p:spPr/>
        <p:txBody>
          <a:bodyPr/>
          <a:lstStyle/>
          <a:p>
            <a:fld id="{A41F4F8C-1785-AC43-97F9-C9301BD933C9}" type="slidenum">
              <a:rPr lang="en-US" smtClean="0"/>
              <a:t>1</a:t>
            </a:fld>
            <a:endParaRPr lang="en-US"/>
          </a:p>
        </p:txBody>
      </p:sp>
    </p:spTree>
    <p:extLst>
      <p:ext uri="{BB962C8B-B14F-4D97-AF65-F5344CB8AC3E}">
        <p14:creationId xmlns:p14="http://schemas.microsoft.com/office/powerpoint/2010/main" val="187127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the confirmation number or the wire number, they can be found on the AB document attachments as WTXXXX</a:t>
            </a:r>
          </a:p>
        </p:txBody>
      </p:sp>
      <p:sp>
        <p:nvSpPr>
          <p:cNvPr id="4" name="Slide Number Placeholder 3"/>
          <p:cNvSpPr>
            <a:spLocks noGrp="1"/>
          </p:cNvSpPr>
          <p:nvPr>
            <p:ph type="sldNum" sz="quarter" idx="5"/>
          </p:nvPr>
        </p:nvSpPr>
        <p:spPr/>
        <p:txBody>
          <a:bodyPr/>
          <a:lstStyle/>
          <a:p>
            <a:fld id="{A41F4F8C-1785-AC43-97F9-C9301BD933C9}" type="slidenum">
              <a:rPr lang="en-US" smtClean="0"/>
              <a:t>2</a:t>
            </a:fld>
            <a:endParaRPr lang="en-US"/>
          </a:p>
        </p:txBody>
      </p:sp>
    </p:spTree>
    <p:extLst>
      <p:ext uri="{BB962C8B-B14F-4D97-AF65-F5344CB8AC3E}">
        <p14:creationId xmlns:p14="http://schemas.microsoft.com/office/powerpoint/2010/main" val="109422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countries allow for USD only accounts with specific IBANS and they also can have accounts for different currencies and IBANS for them.  If money is sent in wrong currency sometimes they will return the wire back to TAMU and their bank deducts a fee.  Other times they will charge vendors for conversion fees, and now the vendor will not be paid in full.  </a:t>
            </a:r>
          </a:p>
        </p:txBody>
      </p:sp>
      <p:sp>
        <p:nvSpPr>
          <p:cNvPr id="4" name="Slide Number Placeholder 3"/>
          <p:cNvSpPr>
            <a:spLocks noGrp="1"/>
          </p:cNvSpPr>
          <p:nvPr>
            <p:ph type="sldNum" sz="quarter" idx="5"/>
          </p:nvPr>
        </p:nvSpPr>
        <p:spPr/>
        <p:txBody>
          <a:bodyPr/>
          <a:lstStyle/>
          <a:p>
            <a:fld id="{A41F4F8C-1785-AC43-97F9-C9301BD933C9}" type="slidenum">
              <a:rPr lang="en-US" smtClean="0"/>
              <a:t>3</a:t>
            </a:fld>
            <a:endParaRPr lang="en-US"/>
          </a:p>
        </p:txBody>
      </p:sp>
    </p:spTree>
    <p:extLst>
      <p:ext uri="{BB962C8B-B14F-4D97-AF65-F5344CB8AC3E}">
        <p14:creationId xmlns:p14="http://schemas.microsoft.com/office/powerpoint/2010/main" val="194398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submitting proper paperwork to Vendor Setup for DBAs to avoid delays in processing</a:t>
            </a:r>
          </a:p>
          <a:p>
            <a:endParaRPr lang="en-US" dirty="0"/>
          </a:p>
          <a:p>
            <a:r>
              <a:rPr lang="en-US" dirty="0"/>
              <a:t>Please have vendors verify with their Financial Inst. The correct routing number/  EX WF has different routing numbers ACH wires checks</a:t>
            </a:r>
          </a:p>
          <a:p>
            <a:r>
              <a:rPr lang="en-US" dirty="0"/>
              <a:t>Also they should verify if an intermediary bank is required (ex credit unions)</a:t>
            </a:r>
          </a:p>
        </p:txBody>
      </p:sp>
      <p:sp>
        <p:nvSpPr>
          <p:cNvPr id="4" name="Slide Number Placeholder 3"/>
          <p:cNvSpPr>
            <a:spLocks noGrp="1"/>
          </p:cNvSpPr>
          <p:nvPr>
            <p:ph type="sldNum" sz="quarter" idx="5"/>
          </p:nvPr>
        </p:nvSpPr>
        <p:spPr/>
        <p:txBody>
          <a:bodyPr/>
          <a:lstStyle/>
          <a:p>
            <a:fld id="{A41F4F8C-1785-AC43-97F9-C9301BD933C9}" type="slidenum">
              <a:rPr lang="en-US" smtClean="0"/>
              <a:t>4</a:t>
            </a:fld>
            <a:endParaRPr lang="en-US"/>
          </a:p>
        </p:txBody>
      </p:sp>
    </p:spTree>
    <p:extLst>
      <p:ext uri="{BB962C8B-B14F-4D97-AF65-F5344CB8AC3E}">
        <p14:creationId xmlns:p14="http://schemas.microsoft.com/office/powerpoint/2010/main" val="265512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can include beneficiary phone number (Brazil) Address (Canada)…Vendors need to indicate what SWIFT/IBAN to use if multiple are listed on the invoice.</a:t>
            </a:r>
          </a:p>
          <a:p>
            <a:endParaRPr lang="en-US" dirty="0"/>
          </a:p>
          <a:p>
            <a:r>
              <a:rPr lang="en-US" dirty="0"/>
              <a:t>Verify if an Intermediary bank is required.</a:t>
            </a:r>
          </a:p>
        </p:txBody>
      </p:sp>
      <p:sp>
        <p:nvSpPr>
          <p:cNvPr id="4" name="Slide Number Placeholder 3"/>
          <p:cNvSpPr>
            <a:spLocks noGrp="1"/>
          </p:cNvSpPr>
          <p:nvPr>
            <p:ph type="sldNum" sz="quarter" idx="5"/>
          </p:nvPr>
        </p:nvSpPr>
        <p:spPr/>
        <p:txBody>
          <a:bodyPr/>
          <a:lstStyle/>
          <a:p>
            <a:fld id="{A41F4F8C-1785-AC43-97F9-C9301BD933C9}" type="slidenum">
              <a:rPr lang="en-US" smtClean="0"/>
              <a:t>5</a:t>
            </a:fld>
            <a:endParaRPr lang="en-US"/>
          </a:p>
        </p:txBody>
      </p:sp>
    </p:spTree>
    <p:extLst>
      <p:ext uri="{BB962C8B-B14F-4D97-AF65-F5344CB8AC3E}">
        <p14:creationId xmlns:p14="http://schemas.microsoft.com/office/powerpoint/2010/main" val="379710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Foreign Bank Drafts***  Make sure accounts are not over budget and/or the account used supports this type of fee.  The object code is 5231-service charges</a:t>
            </a:r>
          </a:p>
        </p:txBody>
      </p:sp>
      <p:sp>
        <p:nvSpPr>
          <p:cNvPr id="4" name="Slide Number Placeholder 3"/>
          <p:cNvSpPr>
            <a:spLocks noGrp="1"/>
          </p:cNvSpPr>
          <p:nvPr>
            <p:ph type="sldNum" sz="quarter" idx="5"/>
          </p:nvPr>
        </p:nvSpPr>
        <p:spPr/>
        <p:txBody>
          <a:bodyPr/>
          <a:lstStyle/>
          <a:p>
            <a:fld id="{A41F4F8C-1785-AC43-97F9-C9301BD933C9}" type="slidenum">
              <a:rPr lang="en-US" smtClean="0"/>
              <a:t>6</a:t>
            </a:fld>
            <a:endParaRPr lang="en-US"/>
          </a:p>
        </p:txBody>
      </p:sp>
    </p:spTree>
    <p:extLst>
      <p:ext uri="{BB962C8B-B14F-4D97-AF65-F5344CB8AC3E}">
        <p14:creationId xmlns:p14="http://schemas.microsoft.com/office/powerpoint/2010/main" val="2971672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give a vendor our banking information, email us vpfn-banking-recon@tamu.edu.  </a:t>
            </a:r>
          </a:p>
        </p:txBody>
      </p:sp>
      <p:sp>
        <p:nvSpPr>
          <p:cNvPr id="4" name="Slide Number Placeholder 3"/>
          <p:cNvSpPr>
            <a:spLocks noGrp="1"/>
          </p:cNvSpPr>
          <p:nvPr>
            <p:ph type="sldNum" sz="quarter" idx="5"/>
          </p:nvPr>
        </p:nvSpPr>
        <p:spPr/>
        <p:txBody>
          <a:bodyPr/>
          <a:lstStyle/>
          <a:p>
            <a:fld id="{A41F4F8C-1785-AC43-97F9-C9301BD933C9}" type="slidenum">
              <a:rPr lang="en-US" smtClean="0"/>
              <a:t>9</a:t>
            </a:fld>
            <a:endParaRPr lang="en-US"/>
          </a:p>
        </p:txBody>
      </p:sp>
    </p:spTree>
    <p:extLst>
      <p:ext uri="{BB962C8B-B14F-4D97-AF65-F5344CB8AC3E}">
        <p14:creationId xmlns:p14="http://schemas.microsoft.com/office/powerpoint/2010/main" val="1368838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AcademicBdlg.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4459" y="207095"/>
            <a:ext cx="11663082" cy="6453660"/>
          </a:xfrm>
          <a:prstGeom prst="rect">
            <a:avLst/>
          </a:prstGeom>
        </p:spPr>
      </p:pic>
      <p:sp>
        <p:nvSpPr>
          <p:cNvPr id="12" name="Rectangle 11"/>
          <p:cNvSpPr/>
          <p:nvPr userDrawn="1"/>
        </p:nvSpPr>
        <p:spPr>
          <a:xfrm>
            <a:off x="264459" y="2705301"/>
            <a:ext cx="118872"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1808669" y="2705301"/>
            <a:ext cx="118872"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2693989"/>
            <a:ext cx="10363200" cy="1470025"/>
          </a:xfrm>
        </p:spPr>
        <p:txBody>
          <a:bodyPr>
            <a:normAutofit/>
          </a:bodyPr>
          <a:lstStyle>
            <a:lvl1pPr>
              <a:defRPr sz="4200" b="1">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1828800" y="4235390"/>
            <a:ext cx="8534400" cy="1189892"/>
          </a:xfrm>
        </p:spPr>
        <p:txBody>
          <a:bodyPr>
            <a:normAutofit/>
          </a:bodyPr>
          <a:lstStyle>
            <a:lvl1pPr marL="0" indent="0" algn="ctr">
              <a:buNone/>
              <a:defRPr sz="2800" i="1">
                <a:solidFill>
                  <a:schemeClr val="bg1"/>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5C4CE51-D15A-BB47-9138-751D578D2580}"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pic>
        <p:nvPicPr>
          <p:cNvPr id="14" name="Picture 13"/>
          <p:cNvPicPr>
            <a:picLocks noChangeAspect="1"/>
          </p:cNvPicPr>
          <p:nvPr userDrawn="1"/>
        </p:nvPicPr>
        <p:blipFill>
          <a:blip r:embed="rId3"/>
          <a:stretch>
            <a:fillRect/>
          </a:stretch>
        </p:blipFill>
        <p:spPr>
          <a:xfrm>
            <a:off x="5647776" y="819398"/>
            <a:ext cx="896448" cy="736558"/>
          </a:xfrm>
          <a:prstGeom prst="rect">
            <a:avLst/>
          </a:prstGeom>
        </p:spPr>
      </p:pic>
    </p:spTree>
    <p:extLst>
      <p:ext uri="{BB962C8B-B14F-4D97-AF65-F5344CB8AC3E}">
        <p14:creationId xmlns:p14="http://schemas.microsoft.com/office/powerpoint/2010/main" val="365166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3466" y="101601"/>
            <a:ext cx="7687733" cy="1143000"/>
          </a:xfrm>
        </p:spPr>
        <p:txBody>
          <a:bodyPr>
            <a:normAutofit/>
          </a:bodyPr>
          <a:lstStyle>
            <a:lvl1pPr algn="l">
              <a:defRPr sz="3600" b="1">
                <a:solidFill>
                  <a:schemeClr val="bg1"/>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609600" y="1478844"/>
            <a:ext cx="10972799" cy="4647321"/>
          </a:xfrm>
        </p:spPr>
        <p:txBody>
          <a:bodyPr/>
          <a:lstStyle>
            <a:lvl1pPr marL="0" indent="0">
              <a:buNone/>
              <a:defRPr>
                <a:solidFill>
                  <a:schemeClr val="tx1">
                    <a:lumMod val="50000"/>
                    <a:lumOff val="50000"/>
                  </a:schemeClr>
                </a:solidFill>
                <a:latin typeface="Arial" charset="0"/>
                <a:ea typeface="Arial" charset="0"/>
                <a:cs typeface="Arial" charset="0"/>
              </a:defRPr>
            </a:lvl1pPr>
            <a:lvl2pPr marL="457200" indent="0">
              <a:buNone/>
              <a:defRPr>
                <a:solidFill>
                  <a:schemeClr val="tx1">
                    <a:lumMod val="50000"/>
                    <a:lumOff val="50000"/>
                  </a:schemeClr>
                </a:solidFill>
                <a:latin typeface="Arial" charset="0"/>
                <a:ea typeface="Arial" charset="0"/>
                <a:cs typeface="Arial" charset="0"/>
              </a:defRPr>
            </a:lvl2pPr>
            <a:lvl3pPr marL="914400" indent="0">
              <a:buNone/>
              <a:defRPr>
                <a:solidFill>
                  <a:schemeClr val="tx1">
                    <a:lumMod val="50000"/>
                    <a:lumOff val="50000"/>
                  </a:schemeClr>
                </a:solidFill>
                <a:latin typeface="Arial" charset="0"/>
                <a:ea typeface="Arial" charset="0"/>
                <a:cs typeface="Arial" charset="0"/>
              </a:defRPr>
            </a:lvl3pPr>
            <a:lvl4pPr marL="1371600" indent="0">
              <a:buNone/>
              <a:defRPr>
                <a:solidFill>
                  <a:schemeClr val="tx1">
                    <a:lumMod val="50000"/>
                    <a:lumOff val="50000"/>
                  </a:schemeClr>
                </a:solidFill>
                <a:latin typeface="Arial" charset="0"/>
                <a:ea typeface="Arial" charset="0"/>
                <a:cs typeface="Arial" charset="0"/>
              </a:defRPr>
            </a:lvl4pPr>
            <a:lvl5pPr marL="1828800" indent="0">
              <a:buNone/>
              <a:defRPr>
                <a:solidFill>
                  <a:schemeClr val="tx1">
                    <a:lumMod val="50000"/>
                    <a:lumOff val="50000"/>
                  </a:schemeClr>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C4CE51-D15A-BB47-9138-751D578D2580}"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57527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4CE51-D15A-BB47-9138-751D578D2580}"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334069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54767"/>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2294022"/>
            <a:ext cx="5384800" cy="3832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294022"/>
            <a:ext cx="5384800" cy="3832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C4CE51-D15A-BB47-9138-751D578D2580}"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13295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66704"/>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307098"/>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46861"/>
            <a:ext cx="5386917" cy="31793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2307098"/>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8" y="2946861"/>
            <a:ext cx="5389033" cy="31793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C4CE51-D15A-BB47-9138-751D578D2580}" type="datetimeFigureOut">
              <a:rPr lang="en-US" smtClean="0"/>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203057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1" name="Picture 10" descr="PSCwall.psd"/>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9938" y="208038"/>
            <a:ext cx="11672125" cy="6441925"/>
          </a:xfrm>
          <a:prstGeom prst="rect">
            <a:avLst/>
          </a:prstGeom>
        </p:spPr>
      </p:pic>
      <p:sp>
        <p:nvSpPr>
          <p:cNvPr id="12" name="Rectangle 11"/>
          <p:cNvSpPr/>
          <p:nvPr userDrawn="1"/>
        </p:nvSpPr>
        <p:spPr>
          <a:xfrm>
            <a:off x="1060470" y="2093434"/>
            <a:ext cx="10071060" cy="26711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060470" y="2742924"/>
            <a:ext cx="128016"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11003514" y="2758222"/>
            <a:ext cx="128016"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45C4CE51-D15A-BB47-9138-751D578D2580}" type="datetimeFigureOut">
              <a:rPr lang="en-US" smtClean="0"/>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FB8FF-E84C-EC49-87A9-5C830135652C}" type="slidenum">
              <a:rPr lang="en-US" smtClean="0"/>
              <a:t>‹#›</a:t>
            </a:fld>
            <a:endParaRPr lang="en-US"/>
          </a:p>
        </p:txBody>
      </p:sp>
      <p:sp>
        <p:nvSpPr>
          <p:cNvPr id="2" name="Title 1"/>
          <p:cNvSpPr>
            <a:spLocks noGrp="1"/>
          </p:cNvSpPr>
          <p:nvPr>
            <p:ph type="title"/>
          </p:nvPr>
        </p:nvSpPr>
        <p:spPr>
          <a:xfrm>
            <a:off x="1499616" y="2872522"/>
            <a:ext cx="9192768" cy="1143000"/>
          </a:xfrm>
        </p:spPr>
        <p:txBody>
          <a:bodyPr>
            <a:normAutofit/>
          </a:bodyPr>
          <a:lstStyle>
            <a:lvl1pPr>
              <a:defRPr sz="3400" b="1">
                <a:solidFill>
                  <a:srgbClr val="500000"/>
                </a:solidFill>
                <a:latin typeface="Arial" charset="0"/>
                <a:ea typeface="Arial" charset="0"/>
                <a:cs typeface="Arial" charset="0"/>
              </a:defRPr>
            </a:lvl1pPr>
          </a:lstStyle>
          <a:p>
            <a:r>
              <a:rPr lang="en-US" dirty="0"/>
              <a:t>Click to edit Master title style</a:t>
            </a:r>
          </a:p>
        </p:txBody>
      </p:sp>
      <p:pic>
        <p:nvPicPr>
          <p:cNvPr id="16" name="Picture 15" descr="TAM-LogoBox.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44468" y="1424596"/>
            <a:ext cx="1303064" cy="1303064"/>
          </a:xfrm>
          <a:prstGeom prst="rect">
            <a:avLst/>
          </a:prstGeom>
        </p:spPr>
      </p:pic>
    </p:spTree>
    <p:extLst>
      <p:ext uri="{BB962C8B-B14F-4D97-AF65-F5344CB8AC3E}">
        <p14:creationId xmlns:p14="http://schemas.microsoft.com/office/powerpoint/2010/main" val="171542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4CE51-D15A-BB47-9138-751D578D2580}" type="datetimeFigureOut">
              <a:rPr lang="en-US" smtClean="0"/>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18211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1171075"/>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171075"/>
            <a:ext cx="6815667" cy="49550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11" y="2406317"/>
            <a:ext cx="4011084" cy="3719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C4CE51-D15A-BB47-9138-751D578D2580}"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45706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06905"/>
            <a:ext cx="7315200" cy="36206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C4CE51-D15A-BB47-9138-751D578D2580}"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8555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79834"/>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122834"/>
            <a:ext cx="10972800" cy="40033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4CE51-D15A-BB47-9138-751D578D2580}" type="datetimeFigureOut">
              <a:rPr lang="en-US" smtClean="0"/>
              <a:t>7/10/2023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FB8FF-E84C-EC49-87A9-5C830135652C}" type="slidenum">
              <a:rPr lang="en-US" smtClean="0"/>
              <a:t>‹#›</a:t>
            </a:fld>
            <a:endParaRPr lang="en-US"/>
          </a:p>
        </p:txBody>
      </p:sp>
      <p:sp>
        <p:nvSpPr>
          <p:cNvPr id="8" name="Shape 461"/>
          <p:cNvSpPr/>
          <p:nvPr userDrawn="1"/>
        </p:nvSpPr>
        <p:spPr>
          <a:xfrm>
            <a:off x="203205" y="6575107"/>
            <a:ext cx="9400417" cy="0"/>
          </a:xfrm>
          <a:prstGeom prst="line">
            <a:avLst/>
          </a:prstGeom>
          <a:ln w="12700">
            <a:solidFill>
              <a:srgbClr val="E4002B"/>
            </a:solidFill>
            <a:miter lim="400000"/>
          </a:ln>
        </p:spPr>
        <p:txBody>
          <a:bodyPr lIns="50800" tIns="50800" rIns="50800" bIns="50800" anchor="ctr"/>
          <a:lstStyle/>
          <a:p>
            <a:pPr>
              <a:defRPr sz="3200"/>
            </a:pPr>
            <a:endParaRPr sz="3200">
              <a:ln w="3175" cmpd="sng">
                <a:solidFill>
                  <a:srgbClr val="000000"/>
                </a:solidFill>
              </a:ln>
            </a:endParaRPr>
          </a:p>
        </p:txBody>
      </p:sp>
      <p:pic>
        <p:nvPicPr>
          <p:cNvPr id="13" name="Picture 12"/>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83823" y="231831"/>
            <a:ext cx="11424356" cy="926298"/>
          </a:xfrm>
          <a:prstGeom prst="rect">
            <a:avLst/>
          </a:prstGeom>
        </p:spPr>
      </p:pic>
      <p:sp>
        <p:nvSpPr>
          <p:cNvPr id="15" name="Rectangle 14"/>
          <p:cNvSpPr/>
          <p:nvPr userDrawn="1"/>
        </p:nvSpPr>
        <p:spPr>
          <a:xfrm>
            <a:off x="383823" y="383114"/>
            <a:ext cx="120848" cy="58240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668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hapingyouth.org/safety-expert-uses-media-literacy-to-deconstruct-mcafee-study/magnifying-glass-cartoon/" TargetMode="External"/><Relationship Id="rId2" Type="http://schemas.openxmlformats.org/officeDocument/2006/relationships/image" Target="../media/image14.gif"/><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114240786@N08/3155669775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pxhere.com/en/photo/117902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blog.keliweb.it/2017/5/nuove-estensioni-dominio-opportunita-business/" TargetMode="Externa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mailto:vpfn-banking-recon@tam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Wire Transfers</a:t>
            </a:r>
          </a:p>
        </p:txBody>
      </p:sp>
      <p:sp>
        <p:nvSpPr>
          <p:cNvPr id="3" name="Subtitle 2"/>
          <p:cNvSpPr>
            <a:spLocks noGrp="1"/>
          </p:cNvSpPr>
          <p:nvPr>
            <p:ph type="subTitle" idx="1"/>
          </p:nvPr>
        </p:nvSpPr>
        <p:spPr/>
        <p:txBody>
          <a:bodyPr/>
          <a:lstStyle/>
          <a:p>
            <a:endParaRPr lang="en-US" dirty="0"/>
          </a:p>
        </p:txBody>
      </p:sp>
      <p:cxnSp>
        <p:nvCxnSpPr>
          <p:cNvPr id="5" name="Straight Connector 4"/>
          <p:cNvCxnSpPr/>
          <p:nvPr/>
        </p:nvCxnSpPr>
        <p:spPr>
          <a:xfrm>
            <a:off x="4082717" y="3859215"/>
            <a:ext cx="4026569" cy="0"/>
          </a:xfrm>
          <a:prstGeom prst="line">
            <a:avLst/>
          </a:prstGeom>
          <a:ln w="952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695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2A25A7-8451-C693-7387-28591D710499}"/>
              </a:ext>
            </a:extLst>
          </p:cNvPr>
          <p:cNvSpPr>
            <a:spLocks noGrp="1"/>
          </p:cNvSpPr>
          <p:nvPr>
            <p:ph sz="half" idx="1"/>
          </p:nvPr>
        </p:nvSpPr>
        <p:spPr>
          <a:xfrm>
            <a:off x="6181969" y="1711569"/>
            <a:ext cx="3865622" cy="1717431"/>
          </a:xfrm>
        </p:spPr>
        <p:txBody>
          <a:bodyPr>
            <a:normAutofit lnSpcReduction="10000"/>
          </a:bodyPr>
          <a:lstStyle/>
          <a:p>
            <a:r>
              <a:rPr lang="en-US" sz="1800" dirty="0">
                <a:latin typeface="Open Sans" panose="020B0606030504020204" pitchFamily="34" charset="0"/>
                <a:ea typeface="MS Gothic" panose="020B0609070205080204" pitchFamily="49" charset="-128"/>
                <a:cs typeface="Times New Roman" panose="02020603050405020304" pitchFamily="18" charset="0"/>
              </a:rPr>
              <a:t>When funds are received, we notify the department by sending an email with detailed instructions of how to post the funds to the department’s account.  </a:t>
            </a:r>
          </a:p>
          <a:p>
            <a:endParaRPr lang="en-US" dirty="0"/>
          </a:p>
        </p:txBody>
      </p:sp>
      <p:sp>
        <p:nvSpPr>
          <p:cNvPr id="5" name="TextBox 4">
            <a:extLst>
              <a:ext uri="{FF2B5EF4-FFF2-40B4-BE49-F238E27FC236}">
                <a16:creationId xmlns:a16="http://schemas.microsoft.com/office/drawing/2014/main" id="{F38F1A5D-DC72-2249-E539-244BBFC6D079}"/>
              </a:ext>
            </a:extLst>
          </p:cNvPr>
          <p:cNvSpPr txBox="1"/>
          <p:nvPr/>
        </p:nvSpPr>
        <p:spPr>
          <a:xfrm>
            <a:off x="843064" y="343711"/>
            <a:ext cx="6238672" cy="646331"/>
          </a:xfrm>
          <a:prstGeom prst="rect">
            <a:avLst/>
          </a:prstGeom>
          <a:noFill/>
        </p:spPr>
        <p:txBody>
          <a:bodyPr wrap="square" rtlCol="0">
            <a:spAutoFit/>
          </a:bodyPr>
          <a:lstStyle/>
          <a:p>
            <a:pPr>
              <a:spcBef>
                <a:spcPct val="0"/>
              </a:spcBef>
            </a:pPr>
            <a:r>
              <a:rPr lang="en-US" sz="3600" b="1" dirty="0">
                <a:solidFill>
                  <a:schemeClr val="bg1"/>
                </a:solidFill>
                <a:latin typeface="Arial" charset="0"/>
                <a:cs typeface="Arial" charset="0"/>
              </a:rPr>
              <a:t>Incoming Wires</a:t>
            </a:r>
          </a:p>
        </p:txBody>
      </p:sp>
      <p:pic>
        <p:nvPicPr>
          <p:cNvPr id="4" name="Picture 3" descr="Cartoon a cartoon of a person holding a magnifying glass&#10;&#10;Description automatically generated">
            <a:extLst>
              <a:ext uri="{FF2B5EF4-FFF2-40B4-BE49-F238E27FC236}">
                <a16:creationId xmlns:a16="http://schemas.microsoft.com/office/drawing/2014/main" id="{8FF9DF5D-8D5F-E741-199F-4048128C044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0946" y="1781789"/>
            <a:ext cx="2790825" cy="3845169"/>
          </a:xfrm>
          <a:prstGeom prst="rect">
            <a:avLst/>
          </a:prstGeom>
        </p:spPr>
      </p:pic>
      <p:sp>
        <p:nvSpPr>
          <p:cNvPr id="7" name="TextBox 6">
            <a:extLst>
              <a:ext uri="{FF2B5EF4-FFF2-40B4-BE49-F238E27FC236}">
                <a16:creationId xmlns:a16="http://schemas.microsoft.com/office/drawing/2014/main" id="{C747F4B5-B7D0-6494-E050-339E0C944073}"/>
              </a:ext>
            </a:extLst>
          </p:cNvPr>
          <p:cNvSpPr txBox="1"/>
          <p:nvPr/>
        </p:nvSpPr>
        <p:spPr>
          <a:xfrm>
            <a:off x="1535356" y="5486400"/>
            <a:ext cx="2790825" cy="369332"/>
          </a:xfrm>
          <a:prstGeom prst="rect">
            <a:avLst/>
          </a:prstGeom>
          <a:noFill/>
        </p:spPr>
        <p:txBody>
          <a:bodyPr wrap="square" rtlCol="0">
            <a:spAutoFit/>
          </a:bodyPr>
          <a:lstStyle/>
          <a:p>
            <a:r>
              <a:rPr lang="en-US" sz="900" dirty="0">
                <a:solidFill>
                  <a:schemeClr val="bg1"/>
                </a:solidFill>
                <a:hlinkClick r:id="rId3" tooltip="https://shapingyouth.org/safety-expert-uses-media-literacy-to-deconstruct-mcafee-study/magnifying-glass-cartoon/">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900" dirty="0">
              <a:solidFill>
                <a:schemeClr val="bg1"/>
              </a:solidFill>
            </a:endParaRPr>
          </a:p>
        </p:txBody>
      </p:sp>
      <p:sp>
        <p:nvSpPr>
          <p:cNvPr id="8" name="TextBox 7">
            <a:extLst>
              <a:ext uri="{FF2B5EF4-FFF2-40B4-BE49-F238E27FC236}">
                <a16:creationId xmlns:a16="http://schemas.microsoft.com/office/drawing/2014/main" id="{B7E81851-1933-498C-18A3-F9BAE61FFF25}"/>
              </a:ext>
            </a:extLst>
          </p:cNvPr>
          <p:cNvSpPr txBox="1"/>
          <p:nvPr/>
        </p:nvSpPr>
        <p:spPr>
          <a:xfrm>
            <a:off x="6181969" y="3704374"/>
            <a:ext cx="3556000" cy="1782026"/>
          </a:xfrm>
          <a:prstGeom prst="rect">
            <a:avLst/>
          </a:prstGeom>
          <a:noFill/>
        </p:spPr>
        <p:txBody>
          <a:bodyPr wrap="square" rtlCol="0">
            <a:spAutoFit/>
          </a:bodyPr>
          <a:lstStyle/>
          <a:p>
            <a:pPr marL="342900" indent="-342900">
              <a:lnSpc>
                <a:spcPct val="90000"/>
              </a:lnSpc>
              <a:spcBef>
                <a:spcPct val="20000"/>
              </a:spcBef>
              <a:buFont typeface="Arial"/>
              <a:buChar char="•"/>
            </a:pPr>
            <a:r>
              <a:rPr lang="en-US" sz="1700" dirty="0">
                <a:latin typeface="Open Sans" panose="020B0606030504020204" pitchFamily="34" charset="0"/>
                <a:ea typeface="MS Gothic" panose="020B0609070205080204" pitchFamily="49" charset="-128"/>
                <a:cs typeface="Times New Roman" panose="02020603050405020304" pitchFamily="18" charset="0"/>
              </a:rPr>
              <a:t>If you are contacted for an incoming wire, and the funds are not for your department, please respond and notify Banking so we can identify the proper recipient.</a:t>
            </a:r>
          </a:p>
          <a:p>
            <a:endParaRPr lang="en-US" dirty="0"/>
          </a:p>
        </p:txBody>
      </p:sp>
      <p:sp>
        <p:nvSpPr>
          <p:cNvPr id="2" name="TextBox 1">
            <a:extLst>
              <a:ext uri="{FF2B5EF4-FFF2-40B4-BE49-F238E27FC236}">
                <a16:creationId xmlns:a16="http://schemas.microsoft.com/office/drawing/2014/main" id="{46FB11E7-E7A4-8D53-926D-75637CE35917}"/>
              </a:ext>
            </a:extLst>
          </p:cNvPr>
          <p:cNvSpPr txBox="1"/>
          <p:nvPr/>
        </p:nvSpPr>
        <p:spPr>
          <a:xfrm>
            <a:off x="843064" y="1315636"/>
            <a:ext cx="4158782" cy="369332"/>
          </a:xfrm>
          <a:prstGeom prst="rect">
            <a:avLst/>
          </a:prstGeom>
          <a:noFill/>
        </p:spPr>
        <p:txBody>
          <a:bodyPr wrap="square" rtlCol="0">
            <a:spAutoFit/>
          </a:bodyPr>
          <a:lstStyle/>
          <a:p>
            <a:r>
              <a:rPr lang="en-US" dirty="0"/>
              <a:t>Are you expecting money?  Let us know.</a:t>
            </a:r>
          </a:p>
        </p:txBody>
      </p:sp>
    </p:spTree>
    <p:extLst>
      <p:ext uri="{BB962C8B-B14F-4D97-AF65-F5344CB8AC3E}">
        <p14:creationId xmlns:p14="http://schemas.microsoft.com/office/powerpoint/2010/main" val="3148695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par>
                                <p:cTn id="27" presetID="45"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anim calcmode="lin" valueType="num">
                                      <p:cBhvr>
                                        <p:cTn id="30" dur="2000" fill="hold"/>
                                        <p:tgtEl>
                                          <p:spTgt spid="2"/>
                                        </p:tgtEl>
                                        <p:attrNameLst>
                                          <p:attrName>ppt_w</p:attrName>
                                        </p:attrNameLst>
                                      </p:cBhvr>
                                      <p:tavLst>
                                        <p:tav tm="0" fmla="#ppt_w*sin(2.5*pi*$)">
                                          <p:val>
                                            <p:fltVal val="0"/>
                                          </p:val>
                                        </p:tav>
                                        <p:tav tm="100000">
                                          <p:val>
                                            <p:fltVal val="1"/>
                                          </p:val>
                                        </p:tav>
                                      </p:tavLst>
                                    </p:anim>
                                    <p:anim calcmode="lin" valueType="num">
                                      <p:cBhvr>
                                        <p:cTn id="31"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45C549-E6B1-1CC3-E825-E4F4E60345D7}"/>
              </a:ext>
            </a:extLst>
          </p:cNvPr>
          <p:cNvPicPr>
            <a:picLocks noChangeAspect="1"/>
          </p:cNvPicPr>
          <p:nvPr/>
        </p:nvPicPr>
        <p:blipFill>
          <a:blip r:embed="rId2"/>
          <a:stretch>
            <a:fillRect/>
          </a:stretch>
        </p:blipFill>
        <p:spPr>
          <a:xfrm>
            <a:off x="4688006" y="2209793"/>
            <a:ext cx="3281769" cy="3472452"/>
          </a:xfrm>
          <a:prstGeom prst="rect">
            <a:avLst/>
          </a:prstGeom>
        </p:spPr>
      </p:pic>
    </p:spTree>
    <p:extLst>
      <p:ext uri="{BB962C8B-B14F-4D97-AF65-F5344CB8AC3E}">
        <p14:creationId xmlns:p14="http://schemas.microsoft.com/office/powerpoint/2010/main" val="1714915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788906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C0D1-6451-376A-FCD9-DFEDA38BF966}"/>
              </a:ext>
            </a:extLst>
          </p:cNvPr>
          <p:cNvSpPr>
            <a:spLocks noGrp="1"/>
          </p:cNvSpPr>
          <p:nvPr>
            <p:ph type="title"/>
          </p:nvPr>
        </p:nvSpPr>
        <p:spPr/>
        <p:txBody>
          <a:bodyPr/>
          <a:lstStyle/>
          <a:p>
            <a:r>
              <a:rPr lang="en-US" sz="1800" dirty="0">
                <a:solidFill>
                  <a:srgbClr val="FFFFFF"/>
                </a:solidFill>
                <a:effectLst/>
                <a:latin typeface="Minion Pro"/>
                <a:ea typeface="MS Gothic" panose="020B0609070205080204" pitchFamily="49" charset="-128"/>
                <a:cs typeface="Times New Roman" panose="02020603050405020304" pitchFamily="18" charset="0"/>
              </a:rPr>
              <a:t>Requesting Wire Transfers</a:t>
            </a:r>
            <a:endParaRPr lang="en-US" dirty="0"/>
          </a:p>
        </p:txBody>
      </p:sp>
      <p:sp>
        <p:nvSpPr>
          <p:cNvPr id="3" name="Content Placeholder 2">
            <a:extLst>
              <a:ext uri="{FF2B5EF4-FFF2-40B4-BE49-F238E27FC236}">
                <a16:creationId xmlns:a16="http://schemas.microsoft.com/office/drawing/2014/main" id="{BE96259C-9BB9-40ED-D1E4-9E42400DDB4F}"/>
              </a:ext>
            </a:extLst>
          </p:cNvPr>
          <p:cNvSpPr>
            <a:spLocks noGrp="1"/>
          </p:cNvSpPr>
          <p:nvPr>
            <p:ph idx="1"/>
          </p:nvPr>
        </p:nvSpPr>
        <p:spPr>
          <a:xfrm>
            <a:off x="4043105" y="2267517"/>
            <a:ext cx="7950739" cy="1272682"/>
          </a:xfrm>
        </p:spPr>
        <p:txBody>
          <a:bodyPr>
            <a:normAutofit/>
          </a:bodyPr>
          <a:lstStyle/>
          <a:p>
            <a:r>
              <a:rPr lang="en-US" sz="1800" dirty="0">
                <a:solidFill>
                  <a:schemeClr val="tx1"/>
                </a:solidFill>
              </a:rPr>
              <a:t>Banking must receive your request for a wire from AP Auditors prior to 10:00 a.m. in order for it to be processed that day. If it is received after 10:00 a.m. it will be processed the following business day. All wire requests must go through the AP process prior to banking getting the documents.</a:t>
            </a:r>
          </a:p>
          <a:p>
            <a:endParaRPr lang="en-US" dirty="0"/>
          </a:p>
        </p:txBody>
      </p:sp>
      <p:sp>
        <p:nvSpPr>
          <p:cNvPr id="4" name="TextBox 3">
            <a:extLst>
              <a:ext uri="{FF2B5EF4-FFF2-40B4-BE49-F238E27FC236}">
                <a16:creationId xmlns:a16="http://schemas.microsoft.com/office/drawing/2014/main" id="{0F72F61B-B1B0-0D48-6D3A-A42A4861A6D4}"/>
              </a:ext>
            </a:extLst>
          </p:cNvPr>
          <p:cNvSpPr txBox="1"/>
          <p:nvPr/>
        </p:nvSpPr>
        <p:spPr>
          <a:xfrm>
            <a:off x="4039504" y="4192249"/>
            <a:ext cx="7824640" cy="923330"/>
          </a:xfrm>
          <a:prstGeom prst="rect">
            <a:avLst/>
          </a:prstGeom>
          <a:noFill/>
        </p:spPr>
        <p:txBody>
          <a:bodyPr wrap="square" rtlCol="0">
            <a:spAutoFit/>
          </a:bodyPr>
          <a:lstStyle/>
          <a:p>
            <a:r>
              <a:rPr lang="en-US" dirty="0">
                <a:latin typeface="Arial" charset="0"/>
                <a:cs typeface="Arial" charset="0"/>
              </a:rPr>
              <a:t>Banking assigns a wire transfer number to each request and logs it in the wire transfer log. If you need to know the date a wire was done, Banking can give you that information from their log. </a:t>
            </a:r>
          </a:p>
        </p:txBody>
      </p:sp>
      <p:pic>
        <p:nvPicPr>
          <p:cNvPr id="6" name="Picture 5" descr="A stopwatch on a black background&#10;&#10;Description automatically generated with medium confidence">
            <a:extLst>
              <a:ext uri="{FF2B5EF4-FFF2-40B4-BE49-F238E27FC236}">
                <a16:creationId xmlns:a16="http://schemas.microsoft.com/office/drawing/2014/main" id="{9CEB73FF-065F-F23C-0DD7-5ECD4568471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4255" y="2257123"/>
            <a:ext cx="3177702" cy="2833180"/>
          </a:xfrm>
          <a:prstGeom prst="rect">
            <a:avLst/>
          </a:prstGeom>
        </p:spPr>
      </p:pic>
      <p:sp>
        <p:nvSpPr>
          <p:cNvPr id="7" name="TextBox 6">
            <a:extLst>
              <a:ext uri="{FF2B5EF4-FFF2-40B4-BE49-F238E27FC236}">
                <a16:creationId xmlns:a16="http://schemas.microsoft.com/office/drawing/2014/main" id="{88F44AF2-282E-42AC-149A-557A25C1DD84}"/>
              </a:ext>
            </a:extLst>
          </p:cNvPr>
          <p:cNvSpPr txBox="1"/>
          <p:nvPr/>
        </p:nvSpPr>
        <p:spPr>
          <a:xfrm>
            <a:off x="395591" y="5428592"/>
            <a:ext cx="3015575" cy="230832"/>
          </a:xfrm>
          <a:prstGeom prst="rect">
            <a:avLst/>
          </a:prstGeom>
          <a:noFill/>
        </p:spPr>
        <p:txBody>
          <a:bodyPr wrap="square" rtlCol="0">
            <a:spAutoFit/>
          </a:bodyPr>
          <a:lstStyle/>
          <a:p>
            <a:r>
              <a:rPr lang="en-US" sz="900" dirty="0">
                <a:solidFill>
                  <a:schemeClr val="bg1"/>
                </a:solidFill>
                <a:hlinkClick r:id="rId4" tooltip="https://www.flickr.com/photos/114240786@N08/31556697758">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5" tooltip="https://creativecommons.org/licenses/by-sa/3.0/">
                  <a:extLst>
                    <a:ext uri="{A12FA001-AC4F-418D-AE19-62706E023703}">
                      <ahyp:hlinkClr xmlns:ahyp="http://schemas.microsoft.com/office/drawing/2018/hyperlinkcolor" val="tx"/>
                    </a:ext>
                  </a:extLst>
                </a:hlinkClick>
              </a:rPr>
              <a:t>CC BY-SA</a:t>
            </a:r>
            <a:endParaRPr lang="en-US" sz="900" dirty="0">
              <a:solidFill>
                <a:schemeClr val="bg1"/>
              </a:solidFill>
            </a:endParaRPr>
          </a:p>
        </p:txBody>
      </p:sp>
    </p:spTree>
    <p:extLst>
      <p:ext uri="{BB962C8B-B14F-4D97-AF65-F5344CB8AC3E}">
        <p14:creationId xmlns:p14="http://schemas.microsoft.com/office/powerpoint/2010/main" val="3918152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2" presetClass="entr" presetSubtype="4" fill="hold" grpId="0" nodeType="after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12"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 Transfer Amounts</a:t>
            </a:r>
          </a:p>
        </p:txBody>
      </p:sp>
      <p:sp>
        <p:nvSpPr>
          <p:cNvPr id="3" name="Content Placeholder 2"/>
          <p:cNvSpPr>
            <a:spLocks noGrp="1"/>
          </p:cNvSpPr>
          <p:nvPr>
            <p:ph idx="1"/>
          </p:nvPr>
        </p:nvSpPr>
        <p:spPr>
          <a:xfrm>
            <a:off x="609600" y="1446664"/>
            <a:ext cx="10972799" cy="4679502"/>
          </a:xfrm>
        </p:spPr>
        <p:txBody>
          <a:bodyPr>
            <a:normAutofit/>
          </a:bodyPr>
          <a:lstStyle/>
          <a:p>
            <a:r>
              <a:rPr lang="en-US" dirty="0"/>
              <a:t> </a:t>
            </a:r>
          </a:p>
        </p:txBody>
      </p:sp>
      <p:pic>
        <p:nvPicPr>
          <p:cNvPr id="6" name="Picture 5">
            <a:extLst>
              <a:ext uri="{FF2B5EF4-FFF2-40B4-BE49-F238E27FC236}">
                <a16:creationId xmlns:a16="http://schemas.microsoft.com/office/drawing/2014/main" id="{7257BB23-D4D5-6082-08BC-9C0859645BF7}"/>
              </a:ext>
            </a:extLst>
          </p:cNvPr>
          <p:cNvPicPr>
            <a:picLocks noChangeAspect="1"/>
          </p:cNvPicPr>
          <p:nvPr/>
        </p:nvPicPr>
        <p:blipFill>
          <a:blip r:embed="rId3"/>
          <a:stretch>
            <a:fillRect/>
          </a:stretch>
        </p:blipFill>
        <p:spPr>
          <a:xfrm>
            <a:off x="609600" y="1909819"/>
            <a:ext cx="2664183" cy="3883489"/>
          </a:xfrm>
          <a:prstGeom prst="rect">
            <a:avLst/>
          </a:prstGeom>
        </p:spPr>
      </p:pic>
      <p:sp>
        <p:nvSpPr>
          <p:cNvPr id="7" name="TextBox 6">
            <a:extLst>
              <a:ext uri="{FF2B5EF4-FFF2-40B4-BE49-F238E27FC236}">
                <a16:creationId xmlns:a16="http://schemas.microsoft.com/office/drawing/2014/main" id="{2550AD42-7E3B-2B78-2D74-312D12E772C1}"/>
              </a:ext>
            </a:extLst>
          </p:cNvPr>
          <p:cNvSpPr txBox="1"/>
          <p:nvPr/>
        </p:nvSpPr>
        <p:spPr>
          <a:xfrm>
            <a:off x="4364182" y="1620982"/>
            <a:ext cx="5534891" cy="2055819"/>
          </a:xfrm>
          <a:prstGeom prst="rect">
            <a:avLst/>
          </a:prstGeom>
          <a:noFill/>
        </p:spPr>
        <p:txBody>
          <a:bodyPr wrap="square" rtlCol="0">
            <a:spAutoFit/>
          </a:bodyPr>
          <a:lstStyle/>
          <a:p>
            <a:pPr marL="0" marR="0">
              <a:lnSpc>
                <a:spcPct val="115000"/>
              </a:lnSpc>
              <a:spcBef>
                <a:spcPts val="0"/>
              </a:spcBef>
              <a:spcAft>
                <a:spcPts val="1000"/>
              </a:spcAft>
            </a:pPr>
            <a:r>
              <a:rPr lang="en-US" sz="1600" dirty="0">
                <a:effectLst/>
                <a:latin typeface="Open Sans" panose="020B0606030504020204" pitchFamily="34" charset="0"/>
                <a:ea typeface="MS Gothic" panose="020B0609070205080204" pitchFamily="49" charset="-128"/>
                <a:cs typeface="Times New Roman" panose="02020603050405020304" pitchFamily="18" charset="0"/>
              </a:rPr>
              <a:t>Wire transfers can be sent in US dollars or a foreign currency. When paying an invoice, it is best to pay in the requested currency. When paying an individual, please confirm their preference. Not all bank accounts will accept US dollars, and some will charge the beneficiary a fee to convert. Domestic wires will always be sent in US dollars.</a:t>
            </a:r>
            <a:endParaRPr lang="en-US" sz="1600" dirty="0">
              <a:effectLst/>
              <a:latin typeface="Gill Sans MT" panose="020B0502020104020203" pitchFamily="34" charset="0"/>
              <a:ea typeface="MS Gothic" panose="020B0609070205080204" pitchFamily="49" charset="-128"/>
              <a:cs typeface="Times New Roman" panose="02020603050405020304" pitchFamily="18" charset="0"/>
            </a:endParaRPr>
          </a:p>
        </p:txBody>
      </p:sp>
      <p:sp>
        <p:nvSpPr>
          <p:cNvPr id="9" name="TextBox 8">
            <a:extLst>
              <a:ext uri="{FF2B5EF4-FFF2-40B4-BE49-F238E27FC236}">
                <a16:creationId xmlns:a16="http://schemas.microsoft.com/office/drawing/2014/main" id="{35B5A58A-3E85-8A38-A0AF-F792E15957EF}"/>
              </a:ext>
            </a:extLst>
          </p:cNvPr>
          <p:cNvSpPr txBox="1"/>
          <p:nvPr/>
        </p:nvSpPr>
        <p:spPr>
          <a:xfrm>
            <a:off x="4364182" y="3676801"/>
            <a:ext cx="5375563" cy="1323439"/>
          </a:xfrm>
          <a:prstGeom prst="rect">
            <a:avLst/>
          </a:prstGeom>
          <a:noFill/>
        </p:spPr>
        <p:txBody>
          <a:bodyPr wrap="square" rtlCol="0">
            <a:spAutoFit/>
          </a:bodyPr>
          <a:lstStyle/>
          <a:p>
            <a:r>
              <a:rPr lang="en-US" sz="1600" dirty="0"/>
              <a:t>We can pay the USD equivalent. For example, to pay an individual $1,000.00 for a speaking fee, if their account only accepts Euros, we can send the USD equivalent on that date. Specify which currency on the wire transfer request to avoid delays in processing.</a:t>
            </a:r>
          </a:p>
        </p:txBody>
      </p:sp>
      <p:sp>
        <p:nvSpPr>
          <p:cNvPr id="10" name="TextBox 9">
            <a:extLst>
              <a:ext uri="{FF2B5EF4-FFF2-40B4-BE49-F238E27FC236}">
                <a16:creationId xmlns:a16="http://schemas.microsoft.com/office/drawing/2014/main" id="{B981B464-3706-D118-D722-130A532EAA52}"/>
              </a:ext>
            </a:extLst>
          </p:cNvPr>
          <p:cNvSpPr txBox="1"/>
          <p:nvPr/>
        </p:nvSpPr>
        <p:spPr>
          <a:xfrm>
            <a:off x="4366228" y="5169622"/>
            <a:ext cx="5183141" cy="830997"/>
          </a:xfrm>
          <a:prstGeom prst="rect">
            <a:avLst/>
          </a:prstGeom>
          <a:noFill/>
        </p:spPr>
        <p:txBody>
          <a:bodyPr wrap="square" rtlCol="0">
            <a:spAutoFit/>
          </a:bodyPr>
          <a:lstStyle/>
          <a:p>
            <a:r>
              <a:rPr lang="en-US" sz="1600" dirty="0"/>
              <a:t>Some countries have restrictions regarding payment in the local currency, such as a minimum amount or additional information required.</a:t>
            </a:r>
          </a:p>
        </p:txBody>
      </p:sp>
    </p:spTree>
    <p:extLst>
      <p:ext uri="{BB962C8B-B14F-4D97-AF65-F5344CB8AC3E}">
        <p14:creationId xmlns:p14="http://schemas.microsoft.com/office/powerpoint/2010/main" val="1515111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2A25A7-8451-C693-7387-28591D710499}"/>
              </a:ext>
            </a:extLst>
          </p:cNvPr>
          <p:cNvSpPr>
            <a:spLocks noGrp="1"/>
          </p:cNvSpPr>
          <p:nvPr>
            <p:ph sz="half" idx="1"/>
          </p:nvPr>
        </p:nvSpPr>
        <p:spPr>
          <a:xfrm>
            <a:off x="7260513" y="2365359"/>
            <a:ext cx="3951591" cy="2323374"/>
          </a:xfrm>
        </p:spPr>
        <p:txBody>
          <a:bodyPr/>
          <a:lstStyle/>
          <a:p>
            <a:r>
              <a:rPr lang="en-US" sz="1800" dirty="0">
                <a:effectLst/>
                <a:latin typeface="Open Sans" panose="020B0606030504020204" pitchFamily="34" charset="0"/>
                <a:ea typeface="MS Gothic" panose="020B0609070205080204" pitchFamily="49" charset="-128"/>
                <a:cs typeface="Times New Roman" panose="02020603050405020304" pitchFamily="18" charset="0"/>
              </a:rPr>
              <a:t>A domestic wire is when funds are being wired inside the United States. Information needed will be an Account number, Routing number and Beneficiary name (which must match the vendor name in </a:t>
            </a:r>
            <a:r>
              <a:rPr lang="en-US" sz="1800" dirty="0" err="1">
                <a:effectLst/>
                <a:latin typeface="Open Sans" panose="020B0606030504020204" pitchFamily="34" charset="0"/>
                <a:ea typeface="MS Gothic" panose="020B0609070205080204" pitchFamily="49" charset="-128"/>
                <a:cs typeface="Times New Roman" panose="02020603050405020304" pitchFamily="18" charset="0"/>
              </a:rPr>
              <a:t>AggieBuy</a:t>
            </a:r>
            <a:r>
              <a:rPr lang="en-US" sz="1800" dirty="0">
                <a:effectLst/>
                <a:latin typeface="Open Sans" panose="020B0606030504020204" pitchFamily="34" charset="0"/>
                <a:ea typeface="MS Gothic" panose="020B0609070205080204" pitchFamily="49" charset="-128"/>
                <a:cs typeface="Times New Roman" panose="02020603050405020304" pitchFamily="18" charset="0"/>
              </a:rPr>
              <a:t>).</a:t>
            </a:r>
            <a:endParaRPr lang="en-US" sz="1800" dirty="0">
              <a:effectLst/>
              <a:latin typeface="Gill Sans MT" panose="020B0502020104020203" pitchFamily="34" charset="0"/>
              <a:ea typeface="MS Gothic" panose="020B0609070205080204" pitchFamily="49" charset="-128"/>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F38F1A5D-DC72-2249-E539-244BBFC6D079}"/>
              </a:ext>
            </a:extLst>
          </p:cNvPr>
          <p:cNvSpPr txBox="1"/>
          <p:nvPr/>
        </p:nvSpPr>
        <p:spPr>
          <a:xfrm>
            <a:off x="843064" y="343711"/>
            <a:ext cx="6238672" cy="646331"/>
          </a:xfrm>
          <a:prstGeom prst="rect">
            <a:avLst/>
          </a:prstGeom>
          <a:noFill/>
        </p:spPr>
        <p:txBody>
          <a:bodyPr wrap="square" rtlCol="0">
            <a:spAutoFit/>
          </a:bodyPr>
          <a:lstStyle/>
          <a:p>
            <a:pPr>
              <a:spcBef>
                <a:spcPct val="0"/>
              </a:spcBef>
            </a:pPr>
            <a:r>
              <a:rPr lang="en-US" sz="3600" b="1" dirty="0">
                <a:solidFill>
                  <a:schemeClr val="bg1"/>
                </a:solidFill>
                <a:latin typeface="Arial" charset="0"/>
                <a:cs typeface="Arial" charset="0"/>
              </a:rPr>
              <a:t>Domestic Wires</a:t>
            </a:r>
          </a:p>
        </p:txBody>
      </p:sp>
      <p:pic>
        <p:nvPicPr>
          <p:cNvPr id="6" name="Picture 5">
            <a:extLst>
              <a:ext uri="{FF2B5EF4-FFF2-40B4-BE49-F238E27FC236}">
                <a16:creationId xmlns:a16="http://schemas.microsoft.com/office/drawing/2014/main" id="{6B3C1C94-66E4-35DB-1A5C-F118816196E7}"/>
              </a:ext>
            </a:extLst>
          </p:cNvPr>
          <p:cNvPicPr>
            <a:picLocks noChangeAspect="1"/>
          </p:cNvPicPr>
          <p:nvPr/>
        </p:nvPicPr>
        <p:blipFill>
          <a:blip r:embed="rId3"/>
          <a:stretch>
            <a:fillRect/>
          </a:stretch>
        </p:blipFill>
        <p:spPr>
          <a:xfrm>
            <a:off x="979896" y="1417725"/>
            <a:ext cx="5064392" cy="4425355"/>
          </a:xfrm>
          <a:prstGeom prst="rect">
            <a:avLst/>
          </a:prstGeom>
        </p:spPr>
      </p:pic>
    </p:spTree>
    <p:extLst>
      <p:ext uri="{BB962C8B-B14F-4D97-AF65-F5344CB8AC3E}">
        <p14:creationId xmlns:p14="http://schemas.microsoft.com/office/powerpoint/2010/main" val="2349012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0E6A2-8175-6698-6DDE-E314B29B34D0}"/>
              </a:ext>
            </a:extLst>
          </p:cNvPr>
          <p:cNvSpPr>
            <a:spLocks noGrp="1"/>
          </p:cNvSpPr>
          <p:nvPr>
            <p:ph sz="half" idx="1"/>
          </p:nvPr>
        </p:nvSpPr>
        <p:spPr>
          <a:xfrm>
            <a:off x="408709" y="1344987"/>
            <a:ext cx="4315691" cy="1585249"/>
          </a:xfrm>
        </p:spPr>
        <p:txBody>
          <a:bodyPr>
            <a:normAutofit lnSpcReduction="10000"/>
          </a:bodyPr>
          <a:lstStyle/>
          <a:p>
            <a:r>
              <a:rPr lang="en-US" sz="2000" dirty="0">
                <a:effectLst/>
              </a:rPr>
              <a:t>If you are sending funds outside the United States, this is considered an International wire. Information needed to send this type of wire includes:</a:t>
            </a:r>
          </a:p>
          <a:p>
            <a:endParaRPr lang="en-US" dirty="0"/>
          </a:p>
        </p:txBody>
      </p:sp>
      <p:pic>
        <p:nvPicPr>
          <p:cNvPr id="5" name="Picture 4" descr="A picture containing transport, plane, airplane, aircraft&#10;&#10;Description automatically generated">
            <a:extLst>
              <a:ext uri="{FF2B5EF4-FFF2-40B4-BE49-F238E27FC236}">
                <a16:creationId xmlns:a16="http://schemas.microsoft.com/office/drawing/2014/main" id="{C0606C7F-0AFA-7F68-F0B3-9F3DA336E69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135" r="5073" b="3"/>
          <a:stretch/>
        </p:blipFill>
        <p:spPr>
          <a:xfrm>
            <a:off x="6398491" y="1344987"/>
            <a:ext cx="5384800" cy="3832143"/>
          </a:xfrm>
          <a:prstGeom prst="rect">
            <a:avLst/>
          </a:prstGeom>
          <a:noFill/>
        </p:spPr>
      </p:pic>
      <p:sp>
        <p:nvSpPr>
          <p:cNvPr id="6" name="TextBox 5">
            <a:extLst>
              <a:ext uri="{FF2B5EF4-FFF2-40B4-BE49-F238E27FC236}">
                <a16:creationId xmlns:a16="http://schemas.microsoft.com/office/drawing/2014/main" id="{09B07C41-8D8D-B3C2-9169-2E39A3D3764A}"/>
              </a:ext>
            </a:extLst>
          </p:cNvPr>
          <p:cNvSpPr txBox="1"/>
          <p:nvPr/>
        </p:nvSpPr>
        <p:spPr>
          <a:xfrm>
            <a:off x="609600" y="385894"/>
            <a:ext cx="6887362" cy="646331"/>
          </a:xfrm>
          <a:prstGeom prst="rect">
            <a:avLst/>
          </a:prstGeom>
          <a:noFill/>
        </p:spPr>
        <p:txBody>
          <a:bodyPr wrap="square" rtlCol="0">
            <a:spAutoFit/>
          </a:bodyPr>
          <a:lstStyle/>
          <a:p>
            <a:pPr>
              <a:spcBef>
                <a:spcPct val="0"/>
              </a:spcBef>
            </a:pPr>
            <a:r>
              <a:rPr lang="en-US" sz="3600" b="1" dirty="0">
                <a:solidFill>
                  <a:schemeClr val="bg1"/>
                </a:solidFill>
                <a:latin typeface="Arial" charset="0"/>
                <a:cs typeface="Arial" charset="0"/>
              </a:rPr>
              <a:t>International Wires</a:t>
            </a:r>
          </a:p>
        </p:txBody>
      </p:sp>
      <p:sp>
        <p:nvSpPr>
          <p:cNvPr id="7" name="TextBox 6">
            <a:extLst>
              <a:ext uri="{FF2B5EF4-FFF2-40B4-BE49-F238E27FC236}">
                <a16:creationId xmlns:a16="http://schemas.microsoft.com/office/drawing/2014/main" id="{723C94AC-D121-DAA7-BFF6-FC7E1CE45960}"/>
              </a:ext>
            </a:extLst>
          </p:cNvPr>
          <p:cNvSpPr txBox="1"/>
          <p:nvPr/>
        </p:nvSpPr>
        <p:spPr>
          <a:xfrm>
            <a:off x="824345" y="2978727"/>
            <a:ext cx="4454237" cy="3046988"/>
          </a:xfrm>
          <a:prstGeom prst="rect">
            <a:avLst/>
          </a:prstGeom>
          <a:noFill/>
        </p:spPr>
        <p:txBody>
          <a:bodyPr wrap="square" rtlCol="0">
            <a:spAutoFit/>
          </a:bodyPr>
          <a:lstStyle/>
          <a:p>
            <a:r>
              <a:rPr lang="en-US" sz="1200" dirty="0"/>
              <a:t>Account number, IBAN (if the country requires it), or CLABE number (Mexico)</a:t>
            </a:r>
          </a:p>
          <a:p>
            <a:endParaRPr lang="en-US" sz="1200" dirty="0"/>
          </a:p>
          <a:p>
            <a:r>
              <a:rPr lang="en-US" sz="1200" dirty="0"/>
              <a:t>Beneficiary name (this must match the vendor name in </a:t>
            </a:r>
            <a:r>
              <a:rPr lang="en-US" sz="1200" dirty="0" err="1"/>
              <a:t>AggieBuy</a:t>
            </a:r>
            <a:r>
              <a:rPr lang="en-US" sz="1200" dirty="0"/>
              <a:t>)</a:t>
            </a:r>
          </a:p>
          <a:p>
            <a:endParaRPr lang="en-US" sz="1200" dirty="0"/>
          </a:p>
          <a:p>
            <a:r>
              <a:rPr lang="en-US" sz="1200" dirty="0"/>
              <a:t>Beneficiary City</a:t>
            </a:r>
          </a:p>
          <a:p>
            <a:endParaRPr lang="en-US" sz="1200" dirty="0"/>
          </a:p>
          <a:p>
            <a:r>
              <a:rPr lang="en-US" sz="1200" dirty="0"/>
              <a:t>Beneficiary phone number</a:t>
            </a:r>
          </a:p>
          <a:p>
            <a:endParaRPr lang="en-US" sz="1200" dirty="0"/>
          </a:p>
          <a:p>
            <a:r>
              <a:rPr lang="en-US" sz="1200" dirty="0"/>
              <a:t>Swift code / IRC (International Routing Code) (if applicable)</a:t>
            </a:r>
          </a:p>
          <a:p>
            <a:endParaRPr lang="en-US" sz="1200" dirty="0"/>
          </a:p>
          <a:p>
            <a:r>
              <a:rPr lang="en-US" sz="1200" dirty="0"/>
              <a:t>Purpose of payment (department needs to get this from the beneficiary; it's different for different countries)</a:t>
            </a:r>
          </a:p>
          <a:p>
            <a:endParaRPr lang="en-US" sz="1200" dirty="0"/>
          </a:p>
          <a:p>
            <a:r>
              <a:rPr lang="en-US" sz="1200" dirty="0"/>
              <a:t>Additional information may be required from some countries, but that will be requested as needed.</a:t>
            </a:r>
          </a:p>
        </p:txBody>
      </p:sp>
    </p:spTree>
    <p:extLst>
      <p:ext uri="{BB962C8B-B14F-4D97-AF65-F5344CB8AC3E}">
        <p14:creationId xmlns:p14="http://schemas.microsoft.com/office/powerpoint/2010/main" val="839446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8F1A5D-DC72-2249-E539-244BBFC6D079}"/>
              </a:ext>
            </a:extLst>
          </p:cNvPr>
          <p:cNvSpPr txBox="1"/>
          <p:nvPr/>
        </p:nvSpPr>
        <p:spPr>
          <a:xfrm>
            <a:off x="843064" y="343711"/>
            <a:ext cx="6238672" cy="646331"/>
          </a:xfrm>
          <a:prstGeom prst="rect">
            <a:avLst/>
          </a:prstGeom>
          <a:noFill/>
        </p:spPr>
        <p:txBody>
          <a:bodyPr wrap="square" rtlCol="0">
            <a:spAutoFit/>
          </a:bodyPr>
          <a:lstStyle/>
          <a:p>
            <a:pPr>
              <a:spcBef>
                <a:spcPct val="0"/>
              </a:spcBef>
            </a:pPr>
            <a:r>
              <a:rPr lang="en-US" sz="3600" b="1" dirty="0">
                <a:solidFill>
                  <a:schemeClr val="bg1"/>
                </a:solidFill>
                <a:latin typeface="Arial" charset="0"/>
                <a:cs typeface="Arial" charset="0"/>
              </a:rPr>
              <a:t>Wire Fees</a:t>
            </a:r>
          </a:p>
        </p:txBody>
      </p:sp>
      <p:pic>
        <p:nvPicPr>
          <p:cNvPr id="2" name="Picture 1">
            <a:extLst>
              <a:ext uri="{FF2B5EF4-FFF2-40B4-BE49-F238E27FC236}">
                <a16:creationId xmlns:a16="http://schemas.microsoft.com/office/drawing/2014/main" id="{222B26B9-F29E-E844-8AE0-CF117AD9809F}"/>
              </a:ext>
            </a:extLst>
          </p:cNvPr>
          <p:cNvPicPr>
            <a:picLocks noChangeAspect="1"/>
          </p:cNvPicPr>
          <p:nvPr/>
        </p:nvPicPr>
        <p:blipFill>
          <a:blip r:embed="rId3"/>
          <a:stretch>
            <a:fillRect/>
          </a:stretch>
        </p:blipFill>
        <p:spPr>
          <a:xfrm>
            <a:off x="1178128" y="2121600"/>
            <a:ext cx="3491149" cy="2614799"/>
          </a:xfrm>
          <a:prstGeom prst="rect">
            <a:avLst/>
          </a:prstGeom>
        </p:spPr>
      </p:pic>
      <p:pic>
        <p:nvPicPr>
          <p:cNvPr id="10" name="Picture 9">
            <a:extLst>
              <a:ext uri="{FF2B5EF4-FFF2-40B4-BE49-F238E27FC236}">
                <a16:creationId xmlns:a16="http://schemas.microsoft.com/office/drawing/2014/main" id="{715F4C79-383F-7602-79FF-320A80AFED58}"/>
              </a:ext>
            </a:extLst>
          </p:cNvPr>
          <p:cNvPicPr>
            <a:picLocks noChangeAspect="1"/>
          </p:cNvPicPr>
          <p:nvPr/>
        </p:nvPicPr>
        <p:blipFill>
          <a:blip r:embed="rId4"/>
          <a:stretch>
            <a:fillRect/>
          </a:stretch>
        </p:blipFill>
        <p:spPr>
          <a:xfrm>
            <a:off x="6721173" y="2121600"/>
            <a:ext cx="3271776" cy="2229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A464E2DA-0AD2-4425-D7A5-F15F5F4BC922}"/>
              </a:ext>
            </a:extLst>
          </p:cNvPr>
          <p:cNvSpPr txBox="1"/>
          <p:nvPr/>
        </p:nvSpPr>
        <p:spPr>
          <a:xfrm>
            <a:off x="2101175" y="5424004"/>
            <a:ext cx="7042825" cy="369332"/>
          </a:xfrm>
          <a:prstGeom prst="rect">
            <a:avLst/>
          </a:prstGeom>
          <a:noFill/>
        </p:spPr>
        <p:txBody>
          <a:bodyPr wrap="square" rtlCol="0">
            <a:spAutoFit/>
          </a:bodyPr>
          <a:lstStyle/>
          <a:p>
            <a:r>
              <a:rPr lang="en-US" dirty="0"/>
              <a:t>The wire fees will be charged to the account indicated by the AP Auditor.</a:t>
            </a:r>
          </a:p>
        </p:txBody>
      </p:sp>
    </p:spTree>
    <p:extLst>
      <p:ext uri="{BB962C8B-B14F-4D97-AF65-F5344CB8AC3E}">
        <p14:creationId xmlns:p14="http://schemas.microsoft.com/office/powerpoint/2010/main" val="347672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Frame for Wires</a:t>
            </a:r>
          </a:p>
        </p:txBody>
      </p:sp>
      <p:sp>
        <p:nvSpPr>
          <p:cNvPr id="3" name="Content Placeholder 2"/>
          <p:cNvSpPr>
            <a:spLocks noGrp="1"/>
          </p:cNvSpPr>
          <p:nvPr>
            <p:ph idx="1"/>
          </p:nvPr>
        </p:nvSpPr>
        <p:spPr>
          <a:xfrm>
            <a:off x="609600" y="1446664"/>
            <a:ext cx="10972799" cy="4679502"/>
          </a:xfrm>
        </p:spPr>
        <p:txBody>
          <a:bodyPr>
            <a:normAutofit/>
          </a:bodyPr>
          <a:lstStyle/>
          <a:p>
            <a:r>
              <a:rPr lang="en-US" dirty="0"/>
              <a:t> </a:t>
            </a:r>
          </a:p>
        </p:txBody>
      </p:sp>
      <p:sp>
        <p:nvSpPr>
          <p:cNvPr id="7" name="TextBox 6">
            <a:extLst>
              <a:ext uri="{FF2B5EF4-FFF2-40B4-BE49-F238E27FC236}">
                <a16:creationId xmlns:a16="http://schemas.microsoft.com/office/drawing/2014/main" id="{2550AD42-7E3B-2B78-2D74-312D12E772C1}"/>
              </a:ext>
            </a:extLst>
          </p:cNvPr>
          <p:cNvSpPr txBox="1"/>
          <p:nvPr/>
        </p:nvSpPr>
        <p:spPr>
          <a:xfrm>
            <a:off x="4928681" y="1511030"/>
            <a:ext cx="4970392" cy="1123128"/>
          </a:xfrm>
          <a:prstGeom prst="rect">
            <a:avLst/>
          </a:prstGeom>
          <a:noFill/>
        </p:spPr>
        <p:txBody>
          <a:bodyPr wrap="square" rtlCol="0">
            <a:spAutoFit/>
          </a:bodyPr>
          <a:lstStyle/>
          <a:p>
            <a:r>
              <a:rPr lang="en-US" sz="1600" dirty="0"/>
              <a:t>US dollar domestic wires hit the vendor's bank the same day as initiated and approved.</a:t>
            </a:r>
          </a:p>
          <a:p>
            <a:endParaRPr lang="en-US" dirty="0"/>
          </a:p>
          <a:p>
            <a:pPr marL="0" marR="0">
              <a:lnSpc>
                <a:spcPct val="115000"/>
              </a:lnSpc>
              <a:spcBef>
                <a:spcPts val="0"/>
              </a:spcBef>
              <a:spcAft>
                <a:spcPts val="1000"/>
              </a:spcAft>
            </a:pPr>
            <a:endParaRPr lang="en-US" sz="1600" dirty="0">
              <a:effectLst/>
              <a:latin typeface="Gill Sans MT" panose="020B0502020104020203" pitchFamily="34" charset="0"/>
              <a:ea typeface="MS Gothic" panose="020B0609070205080204" pitchFamily="49" charset="-128"/>
              <a:cs typeface="Times New Roman" panose="02020603050405020304" pitchFamily="18" charset="0"/>
            </a:endParaRPr>
          </a:p>
        </p:txBody>
      </p:sp>
      <p:pic>
        <p:nvPicPr>
          <p:cNvPr id="19" name="Picture 18" descr="A picture containing clothing, person, dance, indoor&#10;&#10;Description automatically generated">
            <a:extLst>
              <a:ext uri="{FF2B5EF4-FFF2-40B4-BE49-F238E27FC236}">
                <a16:creationId xmlns:a16="http://schemas.microsoft.com/office/drawing/2014/main" id="{0ACB2B31-4E66-DB96-3719-C0311F44D19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8926" y="1511029"/>
            <a:ext cx="3640307" cy="3404681"/>
          </a:xfrm>
          <a:prstGeom prst="rect">
            <a:avLst/>
          </a:prstGeom>
        </p:spPr>
      </p:pic>
      <p:sp>
        <p:nvSpPr>
          <p:cNvPr id="20" name="TextBox 19">
            <a:extLst>
              <a:ext uri="{FF2B5EF4-FFF2-40B4-BE49-F238E27FC236}">
                <a16:creationId xmlns:a16="http://schemas.microsoft.com/office/drawing/2014/main" id="{C4A062CD-9741-80EF-3014-BB064F6FC1A4}"/>
              </a:ext>
            </a:extLst>
          </p:cNvPr>
          <p:cNvSpPr txBox="1"/>
          <p:nvPr/>
        </p:nvSpPr>
        <p:spPr>
          <a:xfrm>
            <a:off x="768927" y="5162305"/>
            <a:ext cx="3048000" cy="369332"/>
          </a:xfrm>
          <a:prstGeom prst="rect">
            <a:avLst/>
          </a:prstGeom>
          <a:noFill/>
        </p:spPr>
        <p:txBody>
          <a:bodyPr wrap="square" rtlCol="0">
            <a:spAutoFit/>
          </a:bodyPr>
          <a:lstStyle/>
          <a:p>
            <a:r>
              <a:rPr lang="en-US" sz="900" dirty="0">
                <a:solidFill>
                  <a:schemeClr val="bg1"/>
                </a:solidFill>
                <a:hlinkClick r:id="rId3" tooltip="https://blog.keliweb.it/2017/5/nuove-estensioni-dominio-opportunita-business/">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900" dirty="0">
              <a:solidFill>
                <a:schemeClr val="bg1"/>
              </a:solidFill>
            </a:endParaRPr>
          </a:p>
        </p:txBody>
      </p:sp>
      <p:sp>
        <p:nvSpPr>
          <p:cNvPr id="21" name="TextBox 20">
            <a:extLst>
              <a:ext uri="{FF2B5EF4-FFF2-40B4-BE49-F238E27FC236}">
                <a16:creationId xmlns:a16="http://schemas.microsoft.com/office/drawing/2014/main" id="{0E3D0C81-BD85-D972-9EFE-44131967C42A}"/>
              </a:ext>
            </a:extLst>
          </p:cNvPr>
          <p:cNvSpPr txBox="1"/>
          <p:nvPr/>
        </p:nvSpPr>
        <p:spPr>
          <a:xfrm>
            <a:off x="4928681" y="2496767"/>
            <a:ext cx="4623881" cy="1077218"/>
          </a:xfrm>
          <a:prstGeom prst="rect">
            <a:avLst/>
          </a:prstGeom>
          <a:noFill/>
        </p:spPr>
        <p:txBody>
          <a:bodyPr wrap="square" rtlCol="0">
            <a:spAutoFit/>
          </a:bodyPr>
          <a:lstStyle/>
          <a:p>
            <a:r>
              <a:rPr lang="en-US" sz="1600" dirty="0"/>
              <a:t>US dollar international wire (to a foreign bank</a:t>
            </a:r>
            <a:r>
              <a:rPr lang="en-US" sz="1600"/>
              <a:t>) leaves </a:t>
            </a:r>
            <a:r>
              <a:rPr lang="en-US" sz="1600" dirty="0"/>
              <a:t>our bank the same day; however, we have no control over when the foreign bank posts the funds to their customer's account.</a:t>
            </a:r>
          </a:p>
        </p:txBody>
      </p:sp>
      <p:sp>
        <p:nvSpPr>
          <p:cNvPr id="22" name="TextBox 21">
            <a:extLst>
              <a:ext uri="{FF2B5EF4-FFF2-40B4-BE49-F238E27FC236}">
                <a16:creationId xmlns:a16="http://schemas.microsoft.com/office/drawing/2014/main" id="{C74B9CB7-6075-5DA1-13F2-1B3714579DA5}"/>
              </a:ext>
            </a:extLst>
          </p:cNvPr>
          <p:cNvSpPr txBox="1"/>
          <p:nvPr/>
        </p:nvSpPr>
        <p:spPr>
          <a:xfrm>
            <a:off x="4928681" y="4040221"/>
            <a:ext cx="4312596" cy="1446550"/>
          </a:xfrm>
          <a:prstGeom prst="rect">
            <a:avLst/>
          </a:prstGeom>
          <a:noFill/>
        </p:spPr>
        <p:txBody>
          <a:bodyPr wrap="square" rtlCol="0">
            <a:spAutoFit/>
          </a:bodyPr>
          <a:lstStyle/>
          <a:p>
            <a:r>
              <a:rPr lang="en-US" sz="1400" dirty="0">
                <a:solidFill>
                  <a:srgbClr val="000000"/>
                </a:solidFill>
                <a:effectLst/>
                <a:latin typeface="Open Sans" panose="020B0606030504020204" pitchFamily="34" charset="0"/>
                <a:ea typeface="MS Gothic" panose="020B0609070205080204" pitchFamily="49" charset="-128"/>
                <a:cs typeface="Arial" panose="020B0604020202020204" pitchFamily="34" charset="0"/>
              </a:rPr>
              <a:t>Foreign currency wire has a 2-day waiting period in our bank. The wire leaves our bank on the 2nd business day; however, we have no control over when the foreign bank posts the funds to their customer's account.</a:t>
            </a:r>
            <a:endParaRPr lang="en-US" sz="1400" dirty="0">
              <a:effectLst/>
              <a:latin typeface="Gill Sans MT" panose="020B0502020104020203" pitchFamily="34" charset="0"/>
              <a:ea typeface="MS Gothic" panose="020B06090702050802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4172739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INCOMING WIRES</a:t>
            </a:r>
          </a:p>
        </p:txBody>
      </p:sp>
    </p:spTree>
    <p:extLst>
      <p:ext uri="{BB962C8B-B14F-4D97-AF65-F5344CB8AC3E}">
        <p14:creationId xmlns:p14="http://schemas.microsoft.com/office/powerpoint/2010/main" val="910713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0E6A2-8175-6698-6DDE-E314B29B34D0}"/>
              </a:ext>
            </a:extLst>
          </p:cNvPr>
          <p:cNvSpPr>
            <a:spLocks noGrp="1"/>
          </p:cNvSpPr>
          <p:nvPr>
            <p:ph sz="half" idx="1"/>
          </p:nvPr>
        </p:nvSpPr>
        <p:spPr>
          <a:xfrm>
            <a:off x="336292" y="1464972"/>
            <a:ext cx="5666777" cy="841195"/>
          </a:xfrm>
        </p:spPr>
        <p:txBody>
          <a:bodyPr>
            <a:normAutofit/>
          </a:bodyPr>
          <a:lstStyle/>
          <a:p>
            <a:pPr marL="0" indent="0">
              <a:buNone/>
            </a:pPr>
            <a:r>
              <a:rPr lang="en-US" sz="2000" dirty="0"/>
              <a:t>Reports are run daily to determine if any of our accounts have received funds via wire transfer.</a:t>
            </a:r>
            <a:endParaRPr lang="en-US" sz="2000" dirty="0">
              <a:effectLst/>
            </a:endParaRPr>
          </a:p>
          <a:p>
            <a:endParaRPr lang="en-US" dirty="0"/>
          </a:p>
        </p:txBody>
      </p:sp>
      <p:sp>
        <p:nvSpPr>
          <p:cNvPr id="6" name="TextBox 5">
            <a:extLst>
              <a:ext uri="{FF2B5EF4-FFF2-40B4-BE49-F238E27FC236}">
                <a16:creationId xmlns:a16="http://schemas.microsoft.com/office/drawing/2014/main" id="{09B07C41-8D8D-B3C2-9169-2E39A3D3764A}"/>
              </a:ext>
            </a:extLst>
          </p:cNvPr>
          <p:cNvSpPr txBox="1"/>
          <p:nvPr/>
        </p:nvSpPr>
        <p:spPr>
          <a:xfrm>
            <a:off x="609600" y="385894"/>
            <a:ext cx="6887362" cy="646331"/>
          </a:xfrm>
          <a:prstGeom prst="rect">
            <a:avLst/>
          </a:prstGeom>
          <a:noFill/>
        </p:spPr>
        <p:txBody>
          <a:bodyPr wrap="square" rtlCol="0">
            <a:spAutoFit/>
          </a:bodyPr>
          <a:lstStyle/>
          <a:p>
            <a:pPr>
              <a:spcBef>
                <a:spcPct val="0"/>
              </a:spcBef>
            </a:pPr>
            <a:r>
              <a:rPr lang="en-US" sz="3600" b="1" dirty="0">
                <a:solidFill>
                  <a:schemeClr val="bg1"/>
                </a:solidFill>
                <a:latin typeface="Arial" charset="0"/>
                <a:cs typeface="Arial" charset="0"/>
              </a:rPr>
              <a:t>Incoming Wires</a:t>
            </a:r>
          </a:p>
        </p:txBody>
      </p:sp>
      <p:sp>
        <p:nvSpPr>
          <p:cNvPr id="4" name="TextBox 3">
            <a:extLst>
              <a:ext uri="{FF2B5EF4-FFF2-40B4-BE49-F238E27FC236}">
                <a16:creationId xmlns:a16="http://schemas.microsoft.com/office/drawing/2014/main" id="{6E527CDE-E162-3C51-61A4-D17384949B14}"/>
              </a:ext>
            </a:extLst>
          </p:cNvPr>
          <p:cNvSpPr txBox="1"/>
          <p:nvPr/>
        </p:nvSpPr>
        <p:spPr>
          <a:xfrm>
            <a:off x="272915" y="2475680"/>
            <a:ext cx="5384800" cy="677108"/>
          </a:xfrm>
          <a:prstGeom prst="rect">
            <a:avLst/>
          </a:prstGeom>
          <a:noFill/>
        </p:spPr>
        <p:txBody>
          <a:bodyPr wrap="square" rtlCol="0">
            <a:spAutoFit/>
          </a:bodyPr>
          <a:lstStyle/>
          <a:p>
            <a:pPr>
              <a:spcBef>
                <a:spcPct val="20000"/>
              </a:spcBef>
            </a:pPr>
            <a:r>
              <a:rPr lang="en-US" sz="1900" dirty="0"/>
              <a:t>Vendors should include the following information in the wire transfer details:</a:t>
            </a:r>
          </a:p>
        </p:txBody>
      </p:sp>
      <p:sp>
        <p:nvSpPr>
          <p:cNvPr id="8" name="TextBox 7">
            <a:extLst>
              <a:ext uri="{FF2B5EF4-FFF2-40B4-BE49-F238E27FC236}">
                <a16:creationId xmlns:a16="http://schemas.microsoft.com/office/drawing/2014/main" id="{BC9953FC-E97D-9B28-4DCE-EF64892E0296}"/>
              </a:ext>
            </a:extLst>
          </p:cNvPr>
          <p:cNvSpPr txBox="1"/>
          <p:nvPr/>
        </p:nvSpPr>
        <p:spPr>
          <a:xfrm>
            <a:off x="868363" y="3429000"/>
            <a:ext cx="3423138" cy="369332"/>
          </a:xfrm>
          <a:prstGeom prst="rect">
            <a:avLst/>
          </a:prstGeom>
          <a:noFill/>
        </p:spPr>
        <p:txBody>
          <a:bodyPr wrap="square" rtlCol="0">
            <a:spAutoFit/>
          </a:bodyPr>
          <a:lstStyle/>
          <a:p>
            <a:r>
              <a:rPr lang="en-US" dirty="0"/>
              <a:t>The receivable or invoice number</a:t>
            </a:r>
          </a:p>
        </p:txBody>
      </p:sp>
      <p:sp>
        <p:nvSpPr>
          <p:cNvPr id="9" name="TextBox 8">
            <a:extLst>
              <a:ext uri="{FF2B5EF4-FFF2-40B4-BE49-F238E27FC236}">
                <a16:creationId xmlns:a16="http://schemas.microsoft.com/office/drawing/2014/main" id="{A9A8F547-8C24-2C80-4ADA-137EE617770F}"/>
              </a:ext>
            </a:extLst>
          </p:cNvPr>
          <p:cNvSpPr txBox="1"/>
          <p:nvPr/>
        </p:nvSpPr>
        <p:spPr>
          <a:xfrm>
            <a:off x="1552209" y="4074544"/>
            <a:ext cx="2055446" cy="369332"/>
          </a:xfrm>
          <a:prstGeom prst="rect">
            <a:avLst/>
          </a:prstGeom>
          <a:noFill/>
        </p:spPr>
        <p:txBody>
          <a:bodyPr wrap="square" rtlCol="0">
            <a:spAutoFit/>
          </a:bodyPr>
          <a:lstStyle/>
          <a:p>
            <a:r>
              <a:rPr lang="en-US" dirty="0"/>
              <a:t>Department name</a:t>
            </a:r>
          </a:p>
        </p:txBody>
      </p:sp>
      <p:sp>
        <p:nvSpPr>
          <p:cNvPr id="10" name="TextBox 9">
            <a:extLst>
              <a:ext uri="{FF2B5EF4-FFF2-40B4-BE49-F238E27FC236}">
                <a16:creationId xmlns:a16="http://schemas.microsoft.com/office/drawing/2014/main" id="{9DCA5BD8-A132-15C2-6EC1-E7C28FC1CA36}"/>
              </a:ext>
            </a:extLst>
          </p:cNvPr>
          <p:cNvSpPr txBox="1"/>
          <p:nvPr/>
        </p:nvSpPr>
        <p:spPr>
          <a:xfrm>
            <a:off x="2195983" y="4720088"/>
            <a:ext cx="3555468" cy="369332"/>
          </a:xfrm>
          <a:prstGeom prst="rect">
            <a:avLst/>
          </a:prstGeom>
          <a:noFill/>
        </p:spPr>
        <p:txBody>
          <a:bodyPr wrap="square" rtlCol="0">
            <a:spAutoFit/>
          </a:bodyPr>
          <a:lstStyle/>
          <a:p>
            <a:r>
              <a:rPr lang="en-US" dirty="0"/>
              <a:t>Department account number</a:t>
            </a:r>
          </a:p>
        </p:txBody>
      </p:sp>
      <p:pic>
        <p:nvPicPr>
          <p:cNvPr id="14" name="Picture 13" descr="A person sitting at a desk&#10;&#10;Description automatically generated">
            <a:extLst>
              <a:ext uri="{FF2B5EF4-FFF2-40B4-BE49-F238E27FC236}">
                <a16:creationId xmlns:a16="http://schemas.microsoft.com/office/drawing/2014/main" id="{75A5D7E4-B663-9376-2ABD-1F60012459BB}"/>
              </a:ext>
            </a:extLst>
          </p:cNvPr>
          <p:cNvPicPr>
            <a:picLocks noChangeAspect="1"/>
          </p:cNvPicPr>
          <p:nvPr/>
        </p:nvPicPr>
        <p:blipFill>
          <a:blip r:embed="rId3"/>
          <a:stretch>
            <a:fillRect/>
          </a:stretch>
        </p:blipFill>
        <p:spPr>
          <a:xfrm>
            <a:off x="7211401" y="1570892"/>
            <a:ext cx="3730137" cy="3961725"/>
          </a:xfrm>
          <a:prstGeom prst="rect">
            <a:avLst/>
          </a:prstGeom>
        </p:spPr>
      </p:pic>
      <p:sp>
        <p:nvSpPr>
          <p:cNvPr id="2" name="TextBox 1">
            <a:extLst>
              <a:ext uri="{FF2B5EF4-FFF2-40B4-BE49-F238E27FC236}">
                <a16:creationId xmlns:a16="http://schemas.microsoft.com/office/drawing/2014/main" id="{A24CE2F0-7D1E-A767-D93B-C1462A0629CD}"/>
              </a:ext>
            </a:extLst>
          </p:cNvPr>
          <p:cNvSpPr txBox="1"/>
          <p:nvPr/>
        </p:nvSpPr>
        <p:spPr>
          <a:xfrm>
            <a:off x="437662" y="5393028"/>
            <a:ext cx="5220053" cy="923330"/>
          </a:xfrm>
          <a:prstGeom prst="rect">
            <a:avLst/>
          </a:prstGeom>
          <a:noFill/>
        </p:spPr>
        <p:txBody>
          <a:bodyPr wrap="square" rtlCol="0">
            <a:spAutoFit/>
          </a:bodyPr>
          <a:lstStyle/>
          <a:p>
            <a:r>
              <a:rPr lang="en-US" dirty="0"/>
              <a:t>Email </a:t>
            </a:r>
            <a:r>
              <a:rPr lang="en-US" dirty="0">
                <a:hlinkClick r:id="rId4"/>
              </a:rPr>
              <a:t>vpfn-banking-recon@tamu.edu</a:t>
            </a:r>
            <a:r>
              <a:rPr lang="en-US" dirty="0"/>
              <a:t> to request banking instructions to provide to vendors needing to send you money.</a:t>
            </a:r>
          </a:p>
        </p:txBody>
      </p:sp>
    </p:spTree>
    <p:extLst>
      <p:ext uri="{BB962C8B-B14F-4D97-AF65-F5344CB8AC3E}">
        <p14:creationId xmlns:p14="http://schemas.microsoft.com/office/powerpoint/2010/main" val="20421095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fltVal val="0"/>
                                          </p:val>
                                        </p:tav>
                                        <p:tav tm="100000">
                                          <p:val>
                                            <p:strVal val="#ppt_w"/>
                                          </p:val>
                                        </p:tav>
                                      </p:tavLst>
                                    </p:anim>
                                    <p:anim calcmode="lin" valueType="num">
                                      <p:cBhvr>
                                        <p:cTn id="41" dur="1000" fill="hold"/>
                                        <p:tgtEl>
                                          <p:spTgt spid="2"/>
                                        </p:tgtEl>
                                        <p:attrNameLst>
                                          <p:attrName>ppt_h</p:attrName>
                                        </p:attrNameLst>
                                      </p:cBhvr>
                                      <p:tavLst>
                                        <p:tav tm="0">
                                          <p:val>
                                            <p:fltVal val="0"/>
                                          </p:val>
                                        </p:tav>
                                        <p:tav tm="100000">
                                          <p:val>
                                            <p:strVal val="#ppt_h"/>
                                          </p:val>
                                        </p:tav>
                                      </p:tavLst>
                                    </p:anim>
                                    <p:anim calcmode="lin" valueType="num">
                                      <p:cBhvr>
                                        <p:cTn id="42" dur="1000" fill="hold"/>
                                        <p:tgtEl>
                                          <p:spTgt spid="2"/>
                                        </p:tgtEl>
                                        <p:attrNameLst>
                                          <p:attrName>style.rotation</p:attrName>
                                        </p:attrNameLst>
                                      </p:cBhvr>
                                      <p:tavLst>
                                        <p:tav tm="0">
                                          <p:val>
                                            <p:fltVal val="90"/>
                                          </p:val>
                                        </p:tav>
                                        <p:tav tm="100000">
                                          <p:val>
                                            <p:fltVal val="0"/>
                                          </p:val>
                                        </p:tav>
                                      </p:tavLst>
                                    </p:anim>
                                    <p:animEffect transition="in" filter="fade">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P spid="9" grpId="0"/>
      <p:bldP spid="10"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270</TotalTime>
  <Words>936</Words>
  <Application>Microsoft Office PowerPoint</Application>
  <PresentationFormat>Widescreen</PresentationFormat>
  <Paragraphs>68</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Georgia</vt:lpstr>
      <vt:lpstr>Gill Sans MT</vt:lpstr>
      <vt:lpstr>Minion Pro</vt:lpstr>
      <vt:lpstr>Open Sans</vt:lpstr>
      <vt:lpstr>Office Theme</vt:lpstr>
      <vt:lpstr>Wire Transfers</vt:lpstr>
      <vt:lpstr>Requesting Wire Transfers</vt:lpstr>
      <vt:lpstr>Wire Transfer Amounts</vt:lpstr>
      <vt:lpstr>PowerPoint Presentation</vt:lpstr>
      <vt:lpstr>PowerPoint Presentation</vt:lpstr>
      <vt:lpstr>PowerPoint Presentation</vt:lpstr>
      <vt:lpstr>Time Frame for Wires</vt:lpstr>
      <vt:lpstr>INCOMING WIRES</vt:lpstr>
      <vt:lpstr>PowerPoint Presentation</vt:lpstr>
      <vt:lpstr>PowerPoint Presentation</vt:lpstr>
      <vt:lpstr>PowerPoint Presentation</vt:lpstr>
      <vt:lpstr>QUESTIONS?</vt:lpstr>
    </vt:vector>
  </TitlesOfParts>
  <Company>Texas A&amp;M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Larua Root</dc:creator>
  <cp:lastModifiedBy>Scott, Amie P</cp:lastModifiedBy>
  <cp:revision>47</cp:revision>
  <dcterms:created xsi:type="dcterms:W3CDTF">2017-04-06T15:59:40Z</dcterms:created>
  <dcterms:modified xsi:type="dcterms:W3CDTF">2023-07-10T20:23:17Z</dcterms:modified>
</cp:coreProperties>
</file>