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7" r:id="rId4"/>
    <p:sldId id="260" r:id="rId5"/>
    <p:sldId id="266" r:id="rId6"/>
    <p:sldId id="261" r:id="rId7"/>
    <p:sldId id="262" r:id="rId8"/>
    <p:sldId id="263" r:id="rId9"/>
    <p:sldId id="271" r:id="rId10"/>
    <p:sldId id="272" r:id="rId11"/>
    <p:sldId id="264" r:id="rId12"/>
    <p:sldId id="267" r:id="rId13"/>
    <p:sldId id="268" r:id="rId14"/>
    <p:sldId id="273" r:id="rId15"/>
    <p:sldId id="269" r:id="rId16"/>
    <p:sldId id="274" r:id="rId17"/>
    <p:sldId id="270" r:id="rId18"/>
    <p:sldId id="25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43"/>
  </p:normalViewPr>
  <p:slideViewPr>
    <p:cSldViewPr snapToGrid="0" snapToObjects="1"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23" d="100"/>
          <a:sy n="123" d="100"/>
        </p:scale>
        <p:origin x="-281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F3E31-9781-B24F-87A9-F98653FBF465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F4F8C-1785-AC43-97F9-C9301BD93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76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cademicBdlg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459" y="207095"/>
            <a:ext cx="11663082" cy="645366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264459" y="2705301"/>
            <a:ext cx="118872" cy="1371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1808669" y="2705301"/>
            <a:ext cx="118872" cy="1371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93989"/>
            <a:ext cx="10363200" cy="1470025"/>
          </a:xfrm>
        </p:spPr>
        <p:txBody>
          <a:bodyPr>
            <a:normAutofit/>
          </a:bodyPr>
          <a:lstStyle>
            <a:lvl1pPr>
              <a:defRPr sz="42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235390"/>
            <a:ext cx="8534400" cy="1189892"/>
          </a:xfrm>
        </p:spPr>
        <p:txBody>
          <a:bodyPr>
            <a:normAutofit/>
          </a:bodyPr>
          <a:lstStyle>
            <a:lvl1pPr marL="0" indent="0" algn="ctr">
              <a:buNone/>
              <a:defRPr sz="2800" i="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47776" y="819398"/>
            <a:ext cx="896448" cy="73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60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101601"/>
            <a:ext cx="7687733" cy="11430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78844"/>
            <a:ext cx="10972799" cy="4647321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7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9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54767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94022"/>
            <a:ext cx="5384800" cy="38321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94022"/>
            <a:ext cx="5384800" cy="38321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59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66704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307098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946861"/>
            <a:ext cx="5386917" cy="31793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8" y="2307098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8" y="2946861"/>
            <a:ext cx="5389033" cy="31793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7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SCwall.psd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9938" y="208038"/>
            <a:ext cx="11672125" cy="6441925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060470" y="2093434"/>
            <a:ext cx="10071060" cy="26711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060470" y="2742924"/>
            <a:ext cx="128016" cy="1371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11003514" y="2758222"/>
            <a:ext cx="128016" cy="1371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616" y="2872522"/>
            <a:ext cx="9192768" cy="1143000"/>
          </a:xfrm>
        </p:spPr>
        <p:txBody>
          <a:bodyPr>
            <a:normAutofit/>
          </a:bodyPr>
          <a:lstStyle>
            <a:lvl1pPr>
              <a:defRPr sz="3400" b="1">
                <a:solidFill>
                  <a:srgbClr val="50000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6" name="Picture 15" descr="TAM-LogoBox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44468" y="1424596"/>
            <a:ext cx="1303064" cy="130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426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11" y="1171075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171075"/>
            <a:ext cx="6815667" cy="49550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11" y="2406317"/>
            <a:ext cx="4011084" cy="37198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60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06905"/>
            <a:ext cx="7315200" cy="36206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3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979834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22834"/>
            <a:ext cx="10972800" cy="4003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4CE51-D15A-BB47-9138-751D578D258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hape 461"/>
          <p:cNvSpPr/>
          <p:nvPr userDrawn="1"/>
        </p:nvSpPr>
        <p:spPr>
          <a:xfrm>
            <a:off x="203205" y="6575107"/>
            <a:ext cx="9400417" cy="0"/>
          </a:xfrm>
          <a:prstGeom prst="line">
            <a:avLst/>
          </a:prstGeom>
          <a:ln w="12700">
            <a:solidFill>
              <a:srgbClr val="E4002B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 sz="3200">
              <a:ln w="3175" cmpd="sng">
                <a:solidFill>
                  <a:srgbClr val="000000"/>
                </a:solidFill>
              </a:ln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823" y="231831"/>
            <a:ext cx="11424356" cy="926298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383823" y="383114"/>
            <a:ext cx="120848" cy="58240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668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498604"/>
            <a:ext cx="103632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Preliminary Assets and Transfer Departmental Property (TDP)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Financial Management Operations</a:t>
            </a:r>
          </a:p>
          <a:p>
            <a:r>
              <a:rPr lang="en-US" dirty="0"/>
              <a:t>Property Management</a:t>
            </a:r>
          </a:p>
          <a:p>
            <a:r>
              <a:rPr lang="en-US" dirty="0"/>
              <a:t>July 12, 2023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082715" y="3990490"/>
            <a:ext cx="4026569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695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Working Example: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Create preliminary asset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139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Transfer Departmental Property (TDP)</a:t>
            </a:r>
          </a:p>
        </p:txBody>
      </p:sp>
    </p:spTree>
    <p:extLst>
      <p:ext uri="{BB962C8B-B14F-4D97-AF65-F5344CB8AC3E}">
        <p14:creationId xmlns:p14="http://schemas.microsoft.com/office/powerpoint/2010/main" val="1495187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Transfer Departmental Property (TDP)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Outstanding TDPs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Any transfers that are not completed by </a:t>
            </a:r>
            <a:r>
              <a:rPr lang="en-US" u="sng" dirty="0"/>
              <a:t>September 7</a:t>
            </a:r>
            <a:r>
              <a:rPr lang="en-US" dirty="0"/>
              <a:t> will be dropped from the system and will have to be re-entered in the new fiscal year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Destination Department </a:t>
            </a:r>
            <a:r>
              <a:rPr lang="en-US" b="1" dirty="0"/>
              <a:t>must</a:t>
            </a:r>
            <a:r>
              <a:rPr lang="en-US" dirty="0"/>
              <a:t> accept transfer or the asset(s) will not be removed from Source Department inventory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Cancel any TDPs for items no longer going to surplus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533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Transfer Departmental Property (TDP)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Outstanding TDPs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Review TDPs submitted by your department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Canopy: Routing &gt; Global Queue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dirty="0"/>
              <a:t>Campus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dirty="0"/>
              <a:t>Form: TDP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dirty="0"/>
              <a:t>Dept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52BFEF-C97C-8DB8-6571-1A59C04042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306" y="4295375"/>
            <a:ext cx="7819048" cy="1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514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Transfer Departmental Property (TDP)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Outstanding TDPs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Routing Status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In Dept Rt – Pending Source or Destination Dept Approval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Recalled – Revise &amp; Reroute or Cancel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Rejected – Revise &amp; Reroute or Cancel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Cancelled – No Action Needed / TDP Cancelled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Final – No Action Needed / TDP Fully Routed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987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Transfer Departmental Property (TDP)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TDP Tips: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Search by last 10 digits of Asset Number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Do </a:t>
            </a:r>
            <a:r>
              <a:rPr lang="en-US" u="sng" dirty="0"/>
              <a:t>not</a:t>
            </a:r>
            <a:r>
              <a:rPr lang="en-US" dirty="0"/>
              <a:t> include CC or 11S in front of asset number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SRS – Y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SRS assets should be placed on their own TDP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Split Funded Assets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Transfer to campus code who will be responsible for maintenance and upkeep </a:t>
            </a:r>
            <a:r>
              <a:rPr lang="en-US"/>
              <a:t>of asset</a:t>
            </a:r>
            <a:endParaRPr lang="en-US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663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Transfer Departmental Property (TDP)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TDP Tips: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Make sure E-Office is updated for Dept so TDP will route to appropriate approvers/signers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If an approver is on an E-Office, but not an APO/Dept Head or DPC, make sure there is a DSA on file.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TDP will be held until DSA is complete or rejected for an approver with Property authority to approve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432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Transfer Departmental Property (TDP)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Working Examples: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Create TDP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Dept to Dept (in same CC)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Cross Campus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Surplus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dirty="0"/>
              <a:t>Computer hard drive requirements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Accept TDP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Correcting Rejected TDP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883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Contact Us:</a:t>
            </a:r>
            <a:br>
              <a:rPr lang="en-US" dirty="0"/>
            </a:br>
            <a:r>
              <a:rPr lang="en-US" dirty="0"/>
              <a:t>property@tamu.edu</a:t>
            </a:r>
          </a:p>
        </p:txBody>
      </p:sp>
    </p:spTree>
    <p:extLst>
      <p:ext uri="{BB962C8B-B14F-4D97-AF65-F5344CB8AC3E}">
        <p14:creationId xmlns:p14="http://schemas.microsoft.com/office/powerpoint/2010/main" val="569481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Asset Classifications</a:t>
            </a:r>
          </a:p>
        </p:txBody>
      </p:sp>
    </p:spTree>
    <p:extLst>
      <p:ext uri="{BB962C8B-B14F-4D97-AF65-F5344CB8AC3E}">
        <p14:creationId xmlns:p14="http://schemas.microsoft.com/office/powerpoint/2010/main" val="1714915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Asset Classifications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Controlled Assets: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High risk and required to be monitored by the State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Cost $500.00 - $4,999.99 and useful life &gt; 1 year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Examples: computer, TV, projector, tablet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Guns, drones, art, trailers and vehicles are controlled at $0.00 - $4,999.99</a:t>
            </a:r>
          </a:p>
        </p:txBody>
      </p:sp>
    </p:spTree>
    <p:extLst>
      <p:ext uri="{BB962C8B-B14F-4D97-AF65-F5344CB8AC3E}">
        <p14:creationId xmlns:p14="http://schemas.microsoft.com/office/powerpoint/2010/main" val="1515111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Asset Classifications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Capital Assets: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Equipment costing $5,000+ and useful life &gt; 1 year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Examples: vehicle, microscope, centrifuge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Shipping is included in the cost of the asset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Maintenance &amp; Support contracts are not capitalized with asset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397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Preliminary Assets</a:t>
            </a:r>
          </a:p>
        </p:txBody>
      </p:sp>
    </p:spTree>
    <p:extLst>
      <p:ext uri="{BB962C8B-B14F-4D97-AF65-F5344CB8AC3E}">
        <p14:creationId xmlns:p14="http://schemas.microsoft.com/office/powerpoint/2010/main" val="1612156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Commodity code prompts </a:t>
            </a:r>
            <a:r>
              <a:rPr lang="en-US" dirty="0" err="1"/>
              <a:t>AggieBuy</a:t>
            </a:r>
            <a:r>
              <a:rPr lang="en-US" dirty="0"/>
              <a:t> process to create at PO approval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Can be updated by department until asset is approved by Property Management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Important Department Updates: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Serial Number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Building Number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Room Number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1832729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Common issues updating: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User Access - Access &amp; Security (FD-805)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Department not setup to accept assets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0E5352-07A4-C43A-04AD-7798698420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0876" y="2633712"/>
            <a:ext cx="4076190" cy="1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13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Common issues updating: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Preliminary Only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Canopy – No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lvl="2"/>
            <a:endParaRPr lang="en-US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FAMIS – Delete 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Building Campus Code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01F176-3B5C-2C54-B52C-AB6C37CAF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125" y="3053971"/>
            <a:ext cx="3233351" cy="149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376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Credit card or non-PO purchases require department to create preliminary asset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Instructions on fmo.tamu.edu/property/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P-Card Preliminary Asset Creation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512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537</Words>
  <Application>Microsoft Office PowerPoint</Application>
  <PresentationFormat>Widescreen</PresentationFormat>
  <Paragraphs>120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Georgia</vt:lpstr>
      <vt:lpstr>Office Theme</vt:lpstr>
      <vt:lpstr>Preliminary Assets and Transfer Departmental Property (TDP)</vt:lpstr>
      <vt:lpstr>Asset Classifications</vt:lpstr>
      <vt:lpstr>Asset Classifications</vt:lpstr>
      <vt:lpstr>Asset Classifications</vt:lpstr>
      <vt:lpstr>Preliminary Assets</vt:lpstr>
      <vt:lpstr>Preliminary Assets</vt:lpstr>
      <vt:lpstr>Preliminary Assets</vt:lpstr>
      <vt:lpstr>Preliminary Assets</vt:lpstr>
      <vt:lpstr>Preliminary Assets</vt:lpstr>
      <vt:lpstr>Preliminary Assets</vt:lpstr>
      <vt:lpstr>Transfer Departmental Property (TDP)</vt:lpstr>
      <vt:lpstr>Transfer Departmental Property (TDP)</vt:lpstr>
      <vt:lpstr>Transfer Departmental Property (TDP)</vt:lpstr>
      <vt:lpstr>Transfer Departmental Property (TDP)</vt:lpstr>
      <vt:lpstr>Transfer Departmental Property (TDP)</vt:lpstr>
      <vt:lpstr>Transfer Departmental Property (TDP)</vt:lpstr>
      <vt:lpstr>Transfer Departmental Property (TDP)</vt:lpstr>
      <vt:lpstr>Contact Us: property@tamu.edu</vt:lpstr>
    </vt:vector>
  </TitlesOfParts>
  <Company>Texas A&amp;M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Larua Root</dc:creator>
  <cp:lastModifiedBy>Dockery, Dorothy A</cp:lastModifiedBy>
  <cp:revision>37</cp:revision>
  <dcterms:created xsi:type="dcterms:W3CDTF">2017-04-06T15:59:40Z</dcterms:created>
  <dcterms:modified xsi:type="dcterms:W3CDTF">2023-07-12T19:23:27Z</dcterms:modified>
</cp:coreProperties>
</file>